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688" r:id="rId4"/>
  </p:sldMasterIdLst>
  <p:notesMasterIdLst>
    <p:notesMasterId r:id="rId32"/>
  </p:notesMasterIdLst>
  <p:sldIdLst>
    <p:sldId id="286" r:id="rId5"/>
    <p:sldId id="270" r:id="rId6"/>
    <p:sldId id="256" r:id="rId7"/>
    <p:sldId id="272" r:id="rId8"/>
    <p:sldId id="290" r:id="rId9"/>
    <p:sldId id="291" r:id="rId10"/>
    <p:sldId id="273" r:id="rId11"/>
    <p:sldId id="278" r:id="rId12"/>
    <p:sldId id="279" r:id="rId13"/>
    <p:sldId id="259" r:id="rId14"/>
    <p:sldId id="258" r:id="rId15"/>
    <p:sldId id="262" r:id="rId16"/>
    <p:sldId id="261" r:id="rId17"/>
    <p:sldId id="264" r:id="rId18"/>
    <p:sldId id="274" r:id="rId19"/>
    <p:sldId id="280" r:id="rId20"/>
    <p:sldId id="277" r:id="rId21"/>
    <p:sldId id="257" r:id="rId22"/>
    <p:sldId id="271" r:id="rId23"/>
    <p:sldId id="283" r:id="rId24"/>
    <p:sldId id="284" r:id="rId25"/>
    <p:sldId id="282" r:id="rId26"/>
    <p:sldId id="281" r:id="rId27"/>
    <p:sldId id="275" r:id="rId28"/>
    <p:sldId id="285" r:id="rId29"/>
    <p:sldId id="292" r:id="rId30"/>
    <p:sldId id="289" r:id="rId31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992" autoAdjust="0"/>
  </p:normalViewPr>
  <p:slideViewPr>
    <p:cSldViewPr>
      <p:cViewPr varScale="1">
        <p:scale>
          <a:sx n="66" d="100"/>
          <a:sy n="66" d="100"/>
        </p:scale>
        <p:origin x="-12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28041A4-A912-4718-849B-237799487E5E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2FBD62A-E35E-4534-BAA4-073FE41F4F93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Espaço Reservado para Imagem de Slide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  <p:sp>
        <p:nvSpPr>
          <p:cNvPr id="73731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254817-D7EC-449B-B100-562EF913AC72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F7A69F3-EE1D-4F36-B520-35448FFEFC08}" type="slidenum">
              <a:rPr lang="pt-BR" sz="1200">
                <a:latin typeface="Times New Roman" pitchFamily="18" charset="0"/>
                <a:cs typeface="Arial" charset="0"/>
              </a:rPr>
              <a:pPr algn="r"/>
              <a:t>15</a:t>
            </a:fld>
            <a:endParaRPr lang="pt-BR" sz="1200">
              <a:latin typeface="Times New Roman" pitchFamily="18" charset="0"/>
              <a:cs typeface="Arial" charset="0"/>
            </a:endParaRPr>
          </a:p>
        </p:txBody>
      </p:sp>
      <p:sp>
        <p:nvSpPr>
          <p:cNvPr id="75778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4EE5761-C3AE-4E8B-8E5C-12D1D7928209}" type="slidenum">
              <a:rPr lang="pt-BR" sz="1200">
                <a:latin typeface="Times New Roman" pitchFamily="18" charset="0"/>
                <a:cs typeface="Arial" charset="0"/>
              </a:rPr>
              <a:pPr algn="r"/>
              <a:t>16</a:t>
            </a:fld>
            <a:endParaRPr lang="pt-BR" sz="1200">
              <a:latin typeface="Times New Roman" pitchFamily="18" charset="0"/>
              <a:cs typeface="Arial" charset="0"/>
            </a:endParaRPr>
          </a:p>
        </p:txBody>
      </p:sp>
      <p:sp>
        <p:nvSpPr>
          <p:cNvPr id="7782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 txBox="1">
            <a:spLocks noGrp="1" noChangeArrowheads="1"/>
          </p:cNvSpPr>
          <p:nvPr/>
        </p:nvSpPr>
        <p:spPr bwMode="auto">
          <a:xfrm>
            <a:off x="3886200" y="8724900"/>
            <a:ext cx="29718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3A13486-8F7B-4C8B-9853-EC7DDCB111FB}" type="slidenum">
              <a:rPr lang="pt-BR" sz="1200" b="1">
                <a:solidFill>
                  <a:srgbClr val="000000"/>
                </a:solidFill>
                <a:latin typeface="Tahoma" pitchFamily="34" charset="0"/>
              </a:rPr>
              <a:pPr algn="r" eaLnBrk="0" hangingPunct="0"/>
              <a:t>17</a:t>
            </a:fld>
            <a:endParaRPr lang="pt-BR" sz="1200" b="1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79874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B14E46-BAD8-47D0-92FB-F2AB1E6F8892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pt-BR"/>
          </a:p>
        </p:txBody>
      </p:sp>
      <p:sp>
        <p:nvSpPr>
          <p:cNvPr id="92162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1BD7C-D68B-4E74-A190-5170A429BD3A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F1970-7A34-4BBF-8361-D5A66A4B4C86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BA6E1-E0BF-4B30-AB03-112E1F8E4366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7290F-E381-4558-A616-29D31E073E8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A5670-D5CF-41A8-A646-DB32C16FE54D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56936-5CA4-47E2-B933-55F5F300EF4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4BFB8D6-291F-46DE-AA95-123668D01013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9569C4B-7D9B-4467-B43D-A1A74E23934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0D683D-C8F8-407E-A045-09AC6BC59FD3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2CA538-AC17-442D-84DD-AD3CDE7CBB2C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14A802-D15E-4617-A57F-CA6DFAE3E58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D9AB93-0856-4487-AA71-8ECD9F59CD8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D4FF5C4-DC5D-4F49-9278-AD9CDE04374F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BD8322A-BF74-43D6-9938-1C108DFB24ED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CA708-6083-4864-9451-E48C45FB0554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33683-90A7-43E7-A1D7-EEE116B2BF5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43E56C-6E84-45DD-9A51-1ECD67D27891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7F72BC3-3CD3-4853-849C-682931ACF73F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D69377-8CD5-4305-B90A-93E11866FBDF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248F7B-0369-40B7-9A94-3B5D18136CCB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ítulo e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Gráfico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pt-BR" noProof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948A4C-F3CE-48C5-9C71-89812B1D4854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pt-BR" noProof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136E5C-64ED-4EE3-83EC-BAA4CC9FB7E0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34D47ED-80D4-44E6-A985-762D4BA341FE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422324-533A-4978-8A2F-31AEB2AC3C24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86E7C4-4634-4D0B-A797-52E8E8DE789D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D18504F-9097-4C15-A55A-CBFDBFB60EE1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5E510-2718-40CA-A171-ED73FB6576C9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801F3-100E-4F28-98A3-0B2B80948044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42950F-82B9-45E1-A120-2009740D8E9C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4D7D4DD-AF7C-4FCF-8848-87C00FF4F5CC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3DD48C-CCAF-4DCA-8E38-44B7BA055D8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97951A3-E3B9-4405-B136-5A8EC15E56F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8DA002-85FF-4865-8762-3BF94EB8027D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0C8329-E939-46A2-928A-17B49064F99B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28439B3-245D-4021-A812-0EA2DDAE024F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pt-BR" noProof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815CD1E-8283-4B35-803F-A8F4277ACCB0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E1232B-9477-4AB5-A651-75C5A35A6B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6DC655-CB5D-4D4C-9B2C-80263717C5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1679C-FABF-42F7-BC93-6854FD875E7C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19CAB-A424-4769-9982-B0A54EC8D936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D1B7DB-7AF7-41FE-9860-2402C9D52B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09FC98-B4FF-411A-9C5C-0D2E133265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34B51E-4A95-4AB3-9AA8-A0D746F44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3AD988-1AA4-48F8-BCB5-5D2FB7C167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F5BA710-C4B0-4211-A7D8-BCECAB6107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C16EAA-5FB3-41BE-9BE8-B19798C2E4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43B4A72-CE01-45DF-A54D-042D603E13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5DB317-309C-46EA-AF17-96420C502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731C01-BA24-4257-B36C-2C23DCEB78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263A0A-6146-4A4D-819B-9711D4EAD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333EF-4188-457A-81FB-C14635501026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A7932-D562-428C-8C7B-7A834B1D81E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8395E-2EB2-45F1-8063-A4868193614C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D02C9-7BE5-4361-AB46-45C437163869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50717-AA07-4D39-8794-B86ABE4746E2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1C676-3493-4EA5-9CC7-6A728ECD546D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F3DC5-0EC7-42A0-B425-A66877D6F908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6BDFB-B6E3-4952-80D8-ABF9A9588FA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BA1B1-A558-4D06-91FE-545EE155AEE5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AB16F-2D27-442D-B66C-997D9C246F4F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5734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955271-AEBC-4674-A84D-CAB123219FB1}" type="datetimeFigureOut">
              <a:rPr lang="pt-BR"/>
              <a:pPr>
                <a:defRPr/>
              </a:pPr>
              <a:t>26/9/2010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EB8727-9A4A-4D98-85F2-67CBBB1E3AD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6" r:id="rId2"/>
    <p:sldLayoutId id="2147483735" r:id="rId3"/>
    <p:sldLayoutId id="2147483734" r:id="rId4"/>
    <p:sldLayoutId id="2147483733" r:id="rId5"/>
    <p:sldLayoutId id="2147483732" r:id="rId6"/>
    <p:sldLayoutId id="2147483731" r:id="rId7"/>
    <p:sldLayoutId id="2147483730" r:id="rId8"/>
    <p:sldLayoutId id="2147483729" r:id="rId9"/>
    <p:sldLayoutId id="2147483728" r:id="rId10"/>
    <p:sldLayoutId id="214748372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673EF0F-11F0-4CE4-964E-5AE8608F3C46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5DDB3C3A-1880-4746-9CF1-7F5C4713E5F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 estilo do título mestre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os estilos do texto mestre</a:t>
            </a:r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480E9C00-AFD7-4255-ACE7-71A5C085F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images.google.com.br/imgres?imgurl=http://www6.ufrgs.br/ppgd/logufrgs.jpg&amp;imgrefurl=http://www6.ufrgs.br/ppgd/&amp;h=210&amp;w=272&amp;sz=34&amp;tbnid=WmqF0amfPGFJRM:&amp;tbnh=83&amp;tbnw=108&amp;hl=pt-BR&amp;start=1&amp;prev=/images?q=ufrgs&amp;svnum=10&amp;hl=pt-BR&amp;lr=" TargetMode="External"/><Relationship Id="rId7" Type="http://schemas.openxmlformats.org/officeDocument/2006/relationships/hyperlink" Target="http://www.pucrs.br/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2"/>
          <p:cNvSpPr txBox="1">
            <a:spLocks noChangeArrowheads="1"/>
          </p:cNvSpPr>
          <p:nvPr/>
        </p:nvSpPr>
        <p:spPr bwMode="auto">
          <a:xfrm>
            <a:off x="179388" y="333375"/>
            <a:ext cx="8785225" cy="34163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defTabSz="762000"/>
            <a:r>
              <a:rPr lang="pt-BR" sz="7200" b="1">
                <a:solidFill>
                  <a:srgbClr val="FFFFCC"/>
                </a:solidFill>
                <a:cs typeface="Arial" charset="0"/>
              </a:rPr>
              <a:t>Qualidade de Vida, </a:t>
            </a:r>
            <a:br>
              <a:rPr lang="pt-BR" sz="7200" b="1">
                <a:solidFill>
                  <a:srgbClr val="FFFFCC"/>
                </a:solidFill>
                <a:cs typeface="Arial" charset="0"/>
              </a:rPr>
            </a:br>
            <a:r>
              <a:rPr lang="pt-BR" sz="7200" b="1">
                <a:solidFill>
                  <a:srgbClr val="FFFFCC"/>
                </a:solidFill>
                <a:cs typeface="Arial" charset="0"/>
              </a:rPr>
              <a:t>Genética Médica e </a:t>
            </a:r>
            <a:br>
              <a:rPr lang="pt-BR" sz="7200" b="1">
                <a:solidFill>
                  <a:srgbClr val="FFFFCC"/>
                </a:solidFill>
                <a:cs typeface="Arial" charset="0"/>
              </a:rPr>
            </a:br>
            <a:r>
              <a:rPr lang="pt-BR" sz="7200" b="1">
                <a:solidFill>
                  <a:srgbClr val="FFFFCC"/>
                </a:solidFill>
                <a:cs typeface="Arial" charset="0"/>
              </a:rPr>
              <a:t>Bioética</a:t>
            </a:r>
          </a:p>
        </p:txBody>
      </p:sp>
      <p:sp>
        <p:nvSpPr>
          <p:cNvPr id="1028" name="Line 3"/>
          <p:cNvSpPr>
            <a:spLocks noChangeShapeType="1"/>
          </p:cNvSpPr>
          <p:nvPr/>
        </p:nvSpPr>
        <p:spPr bwMode="auto">
          <a:xfrm>
            <a:off x="250825" y="476250"/>
            <a:ext cx="8713788" cy="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029" name="CaixaDeTexto 18"/>
          <p:cNvSpPr txBox="1">
            <a:spLocks noChangeArrowheads="1"/>
          </p:cNvSpPr>
          <p:nvPr/>
        </p:nvSpPr>
        <p:spPr bwMode="auto">
          <a:xfrm>
            <a:off x="1476375" y="6040438"/>
            <a:ext cx="6215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rgbClr val="FFFFCC"/>
                </a:solidFill>
                <a:latin typeface="Calibri" pitchFamily="34" charset="0"/>
                <a:cs typeface="Arial" charset="0"/>
              </a:rPr>
              <a:t>Congresso Brasileiro de Genética Médica – Salvador 2010</a:t>
            </a:r>
          </a:p>
          <a:p>
            <a:pPr algn="ctr"/>
            <a:r>
              <a:rPr lang="en-US" sz="2000" b="1">
                <a:solidFill>
                  <a:srgbClr val="FFFFCC"/>
                </a:solidFill>
                <a:latin typeface="Calibri" pitchFamily="34" charset="0"/>
                <a:cs typeface="Arial" charset="0"/>
              </a:rPr>
              <a:t>www.bioetica.ufrgs.br</a:t>
            </a:r>
          </a:p>
        </p:txBody>
      </p:sp>
      <p:grpSp>
        <p:nvGrpSpPr>
          <p:cNvPr id="1030" name="Grupo 13"/>
          <p:cNvGrpSpPr>
            <a:grpSpLocks/>
          </p:cNvGrpSpPr>
          <p:nvPr/>
        </p:nvGrpSpPr>
        <p:grpSpPr bwMode="auto">
          <a:xfrm>
            <a:off x="1000125" y="4521200"/>
            <a:ext cx="3214688" cy="1416050"/>
            <a:chOff x="2428861" y="4786323"/>
            <a:chExt cx="3214709" cy="1416040"/>
          </a:xfrm>
        </p:grpSpPr>
        <p:sp>
          <p:nvSpPr>
            <p:cNvPr id="16" name="Retângulo de cantos arredondados 15"/>
            <p:cNvSpPr/>
            <p:nvPr/>
          </p:nvSpPr>
          <p:spPr bwMode="auto">
            <a:xfrm>
              <a:off x="2428861" y="4786323"/>
              <a:ext cx="3143271" cy="1416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FF66"/>
              </a:solidFill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101" name="Text Box 1030"/>
            <p:cNvSpPr txBox="1">
              <a:spLocks noChangeArrowheads="1"/>
            </p:cNvSpPr>
            <p:nvPr/>
          </p:nvSpPr>
          <p:spPr bwMode="auto">
            <a:xfrm>
              <a:off x="3744908" y="4800611"/>
              <a:ext cx="1898662" cy="831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Núcleo </a:t>
              </a:r>
              <a:b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</a:b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Interinstitucional </a:t>
              </a:r>
              <a:b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</a:b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de Bioética</a:t>
              </a:r>
            </a:p>
          </p:txBody>
        </p:sp>
        <p:pic>
          <p:nvPicPr>
            <p:cNvPr id="1039" name="Picture 12" descr="logufrgs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86116" y="5601168"/>
              <a:ext cx="669074" cy="453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0" name="Picture 13" descr="Hospital de Clínicas de Porto Alegre. Faculdade de Medicina  da UFRGS Porto Alegre RS Brasil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43174" y="5572140"/>
              <a:ext cx="532115" cy="494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1" name="Picture 14" descr="uniritter_logo"/>
            <p:cNvPicPr>
              <a:picLocks noChangeAspect="1" noChangeArrowheads="1"/>
            </p:cNvPicPr>
            <p:nvPr/>
          </p:nvPicPr>
          <p:blipFill>
            <a:blip r:embed="rId6"/>
            <a:srcRect l="21309" r="21202" b="13924"/>
            <a:stretch>
              <a:fillRect/>
            </a:stretch>
          </p:blipFill>
          <p:spPr bwMode="auto">
            <a:xfrm>
              <a:off x="4786314" y="5656960"/>
              <a:ext cx="625339" cy="411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2" name="Picture 16" descr="pucrs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214810" y="5572140"/>
              <a:ext cx="399597" cy="551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3" name="Picture 9" descr="Quaoar by zodiac sign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933685" y="4890656"/>
              <a:ext cx="638183" cy="610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1" name="Grupo 20"/>
          <p:cNvGrpSpPr>
            <a:grpSpLocks/>
          </p:cNvGrpSpPr>
          <p:nvPr/>
        </p:nvGrpSpPr>
        <p:grpSpPr bwMode="auto">
          <a:xfrm>
            <a:off x="5072063" y="4451350"/>
            <a:ext cx="3429000" cy="1570038"/>
            <a:chOff x="5715008" y="4726945"/>
            <a:chExt cx="3429024" cy="1621135"/>
          </a:xfrm>
        </p:grpSpPr>
        <p:sp>
          <p:nvSpPr>
            <p:cNvPr id="1034" name="Retângulo de cantos arredondados 17"/>
            <p:cNvSpPr>
              <a:spLocks noChangeArrowheads="1"/>
            </p:cNvSpPr>
            <p:nvPr/>
          </p:nvSpPr>
          <p:spPr bwMode="auto">
            <a:xfrm>
              <a:off x="5715008" y="4786322"/>
              <a:ext cx="3428992" cy="150019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rgbClr val="FFFF99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sz="2000" b="1">
                <a:latin typeface="Calibri" pitchFamily="34" charset="0"/>
                <a:cs typeface="Arial" charset="0"/>
              </a:endParaRPr>
            </a:p>
          </p:txBody>
        </p:sp>
        <p:graphicFrame>
          <p:nvGraphicFramePr>
            <p:cNvPr id="1026" name="Object 6"/>
            <p:cNvGraphicFramePr>
              <a:graphicFrameLocks noChangeAspect="1"/>
            </p:cNvGraphicFramePr>
            <p:nvPr/>
          </p:nvGraphicFramePr>
          <p:xfrm>
            <a:off x="5827747" y="4911338"/>
            <a:ext cx="1458897" cy="1094173"/>
          </p:xfrm>
          <a:graphic>
            <a:graphicData uri="http://schemas.openxmlformats.org/presentationml/2006/ole">
              <p:oleObj spid="_x0000_s1026" name="Imagem de bitmap" r:id="rId10" imgW="3809524" imgH="2857899" progId="PBrush">
                <p:embed/>
              </p:oleObj>
            </a:graphicData>
          </a:graphic>
        </p:graphicFrame>
        <p:sp>
          <p:nvSpPr>
            <p:cNvPr id="17" name="CaixaDeTexto 16"/>
            <p:cNvSpPr txBox="1"/>
            <p:nvPr/>
          </p:nvSpPr>
          <p:spPr>
            <a:xfrm>
              <a:off x="7215205" y="4726945"/>
              <a:ext cx="1928827" cy="162113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Laboratório de Pesquisa em Bioética e </a:t>
              </a:r>
              <a:b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</a:b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Ética na </a:t>
              </a: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Ciência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Serviço de Bioética</a:t>
              </a:r>
              <a:endParaRPr lang="pt-BR" sz="1600" b="1" dirty="0">
                <a:solidFill>
                  <a:schemeClr val="accent1">
                    <a:lumMod val="50000"/>
                  </a:schemeClr>
                </a:solidFill>
                <a:latin typeface="+mn-lt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HCPA/Brasil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  <a:latin typeface="+mn-lt"/>
              </a:endParaRPr>
            </a:p>
          </p:txBody>
        </p:sp>
        <p:pic>
          <p:nvPicPr>
            <p:cNvPr id="1036" name="Picture 13" descr="Hospital de Clínicas de Porto Alegre. Faculdade de Medicina  da UFRGS Porto Alegre RS Brasil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325904" y="5715016"/>
              <a:ext cx="532112" cy="494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32" name="Text Box 35"/>
          <p:cNvSpPr txBox="1">
            <a:spLocks noChangeArrowheads="1"/>
          </p:cNvSpPr>
          <p:nvPr/>
        </p:nvSpPr>
        <p:spPr bwMode="auto">
          <a:xfrm>
            <a:off x="2627313" y="3789363"/>
            <a:ext cx="41544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CC"/>
                </a:solidFill>
                <a:latin typeface="Calibri" pitchFamily="34" charset="0"/>
              </a:rPr>
              <a:t>José Roberto Goldim</a:t>
            </a:r>
          </a:p>
        </p:txBody>
      </p:sp>
      <p:sp>
        <p:nvSpPr>
          <p:cNvPr id="1033" name="Line 3"/>
          <p:cNvSpPr>
            <a:spLocks noChangeShapeType="1"/>
          </p:cNvSpPr>
          <p:nvPr/>
        </p:nvSpPr>
        <p:spPr bwMode="auto">
          <a:xfrm>
            <a:off x="250825" y="3716338"/>
            <a:ext cx="8713788" cy="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34559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pt-BR" b="1" smtClean="0">
                <a:solidFill>
                  <a:srgbClr val="FFFFCC"/>
                </a:solidFill>
              </a:rPr>
              <a:t>“Percepção do indivíduo de sua posição na vida, no contexto da cultura e sistema de valores nos quais ele vive e em relação aos seus objetivos, expectativas, padrões e preocupações.”</a:t>
            </a:r>
          </a:p>
          <a:p>
            <a:pPr algn="r" eaLnBrk="1" hangingPunct="1">
              <a:buFontTx/>
              <a:buNone/>
            </a:pPr>
            <a:r>
              <a:rPr lang="pt-BR" sz="2000" b="1" smtClean="0">
                <a:solidFill>
                  <a:srgbClr val="FFFFCC"/>
                </a:solidFill>
              </a:rPr>
              <a:t>WHO 1995</a:t>
            </a:r>
          </a:p>
        </p:txBody>
      </p:sp>
      <p:sp>
        <p:nvSpPr>
          <p:cNvPr id="68610" name="CaixaDeTexto 4"/>
          <p:cNvSpPr txBox="1">
            <a:spLocks noChangeArrowheads="1"/>
          </p:cNvSpPr>
          <p:nvPr/>
        </p:nvSpPr>
        <p:spPr bwMode="auto">
          <a:xfrm>
            <a:off x="2916238" y="5661025"/>
            <a:ext cx="56880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b="1">
                <a:solidFill>
                  <a:srgbClr val="FFFFCC"/>
                </a:solidFill>
              </a:rPr>
              <a:t>Seidl EMF, Zannon CMLC.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Qualidade de vida e saúde: </a:t>
            </a:r>
            <a:br>
              <a:rPr lang="pt-BR" sz="1400" b="1">
                <a:solidFill>
                  <a:srgbClr val="FFFFCC"/>
                </a:solidFill>
              </a:rPr>
            </a:br>
            <a:r>
              <a:rPr lang="pt-BR" sz="1400" b="1">
                <a:solidFill>
                  <a:srgbClr val="FFFFCC"/>
                </a:solidFill>
              </a:rPr>
              <a:t>aspectos conceituais e metodológicos.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Cad. Saúde Pública 2004;20(2):580-588</a:t>
            </a:r>
            <a:endParaRPr lang="pt-BR" sz="1400">
              <a:solidFill>
                <a:srgbClr val="FFFFCC"/>
              </a:solidFill>
            </a:endParaRPr>
          </a:p>
        </p:txBody>
      </p:sp>
      <p:sp>
        <p:nvSpPr>
          <p:cNvPr id="68611" name="Retângulo 8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/>
          </a:p>
        </p:txBody>
      </p:sp>
      <p:sp>
        <p:nvSpPr>
          <p:cNvPr id="68612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CaixaDeTexto 4"/>
          <p:cNvSpPr txBox="1">
            <a:spLocks noChangeArrowheads="1"/>
          </p:cNvSpPr>
          <p:nvPr/>
        </p:nvSpPr>
        <p:spPr bwMode="auto">
          <a:xfrm>
            <a:off x="684213" y="5653088"/>
            <a:ext cx="83518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b="1">
                <a:solidFill>
                  <a:srgbClr val="FFFFCC"/>
                </a:solidFill>
              </a:rPr>
              <a:t>Marcelo Pio de Almeida Fleck  e colaboradores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Desenvolvimento da versão em português do instrumento de avaliação de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qualidade de vida da Organização Mundial de Saúde (WHOQOL-100).  </a:t>
            </a:r>
          </a:p>
          <a:p>
            <a:pPr algn="r"/>
            <a:r>
              <a:rPr lang="en-US" sz="1400" b="1">
                <a:solidFill>
                  <a:srgbClr val="FFFFCC"/>
                </a:solidFill>
              </a:rPr>
              <a:t>Rev. ABP/APAL. 1999;21(1):19-28.</a:t>
            </a:r>
            <a:endParaRPr lang="pt-BR" sz="1400">
              <a:solidFill>
                <a:srgbClr val="FFFFCC"/>
              </a:solidFill>
            </a:endParaRPr>
          </a:p>
        </p:txBody>
      </p:sp>
      <p:sp>
        <p:nvSpPr>
          <p:cNvPr id="69634" name="Retângulo 5"/>
          <p:cNvSpPr>
            <a:spLocks noChangeArrowheads="1"/>
          </p:cNvSpPr>
          <p:nvPr/>
        </p:nvSpPr>
        <p:spPr bwMode="auto">
          <a:xfrm>
            <a:off x="1403350" y="1916113"/>
            <a:ext cx="6264275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>
                <a:solidFill>
                  <a:srgbClr val="FFFFCC"/>
                </a:solidFill>
              </a:rPr>
              <a:t>Afeta a percepção do indivíduo,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	sentimentos,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	comportamentos associados a 	funcionamento diário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	(condições de saúde e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	intervenções médicas)</a:t>
            </a:r>
          </a:p>
        </p:txBody>
      </p:sp>
      <p:sp>
        <p:nvSpPr>
          <p:cNvPr id="69635" name="Retângulo 7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/>
          </a:p>
        </p:txBody>
      </p:sp>
      <p:sp>
        <p:nvSpPr>
          <p:cNvPr id="69636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AutoShape 7"/>
          <p:cNvSpPr>
            <a:spLocks noChangeArrowheads="1"/>
          </p:cNvSpPr>
          <p:nvPr/>
        </p:nvSpPr>
        <p:spPr bwMode="auto">
          <a:xfrm>
            <a:off x="4787900" y="1484313"/>
            <a:ext cx="4103688" cy="180022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4763" indent="9525"/>
            <a:r>
              <a:rPr lang="pt-BR" sz="3200" b="1">
                <a:solidFill>
                  <a:srgbClr val="FFFFCC"/>
                </a:solidFill>
              </a:rPr>
              <a:t>Aspectos Subjetivos</a:t>
            </a:r>
          </a:p>
          <a:p>
            <a:pPr marL="6350" lvl="1">
              <a:buFontTx/>
              <a:buChar char="-"/>
            </a:pPr>
            <a:r>
              <a:rPr lang="pt-BR" sz="2400" b="1">
                <a:solidFill>
                  <a:srgbClr val="FFFFCC"/>
                </a:solidFill>
              </a:rPr>
              <a:t> Preferências</a:t>
            </a:r>
          </a:p>
          <a:p>
            <a:pPr marL="6350" lvl="1">
              <a:buFontTx/>
              <a:buChar char="-"/>
            </a:pPr>
            <a:r>
              <a:rPr lang="pt-BR" sz="2400" b="1">
                <a:solidFill>
                  <a:srgbClr val="FFFFCC"/>
                </a:solidFill>
              </a:rPr>
              <a:t> Crenças</a:t>
            </a:r>
          </a:p>
          <a:p>
            <a:pPr marL="6350" lvl="1">
              <a:buFontTx/>
              <a:buChar char="-"/>
            </a:pPr>
            <a:r>
              <a:rPr lang="pt-BR" sz="2400" b="1">
                <a:solidFill>
                  <a:srgbClr val="FFFFCC"/>
                </a:solidFill>
              </a:rPr>
              <a:t> Conceitos</a:t>
            </a:r>
          </a:p>
        </p:txBody>
      </p:sp>
      <p:sp>
        <p:nvSpPr>
          <p:cNvPr id="70658" name="CaixaDeTexto 5"/>
          <p:cNvSpPr txBox="1">
            <a:spLocks noChangeArrowheads="1"/>
          </p:cNvSpPr>
          <p:nvPr/>
        </p:nvSpPr>
        <p:spPr bwMode="auto">
          <a:xfrm>
            <a:off x="684213" y="5653088"/>
            <a:ext cx="83518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b="1">
                <a:solidFill>
                  <a:srgbClr val="FFFFCC"/>
                </a:solidFill>
              </a:rPr>
              <a:t>Marcelo Pio de Almeida Fleck  e colaboradores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Desenvolvimento da versão em português do instrumento de avaliação de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qualidade de vida da Organização Mundial de Saúde (WHOQOL-100).  </a:t>
            </a:r>
          </a:p>
          <a:p>
            <a:pPr algn="r"/>
            <a:r>
              <a:rPr lang="en-US" sz="1400" b="1">
                <a:solidFill>
                  <a:srgbClr val="FFFFCC"/>
                </a:solidFill>
              </a:rPr>
              <a:t>Rev. ABP/APAL. 1999;21(1):19-28.</a:t>
            </a:r>
            <a:endParaRPr lang="pt-BR" sz="1400">
              <a:solidFill>
                <a:srgbClr val="FFFFCC"/>
              </a:solidFill>
            </a:endParaRPr>
          </a:p>
        </p:txBody>
      </p:sp>
      <p:sp>
        <p:nvSpPr>
          <p:cNvPr id="70659" name="Retângulo 9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/>
          </a:p>
        </p:txBody>
      </p:sp>
      <p:sp>
        <p:nvSpPr>
          <p:cNvPr id="70660" name="Retângulo 10"/>
          <p:cNvSpPr>
            <a:spLocks noChangeArrowheads="1"/>
          </p:cNvSpPr>
          <p:nvPr/>
        </p:nvSpPr>
        <p:spPr bwMode="auto">
          <a:xfrm>
            <a:off x="431800" y="1536700"/>
            <a:ext cx="457200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5113" indent="-265113"/>
            <a:r>
              <a:rPr lang="pt-BR" sz="3200" b="1">
                <a:solidFill>
                  <a:srgbClr val="FFFFCC"/>
                </a:solidFill>
              </a:rPr>
              <a:t>Aspectos Objetivos</a:t>
            </a:r>
          </a:p>
          <a:p>
            <a:pPr marL="265113" indent="-265113">
              <a:buFontTx/>
              <a:buChar char="-"/>
            </a:pPr>
            <a:r>
              <a:rPr lang="pt-BR" sz="2400" b="1">
                <a:solidFill>
                  <a:srgbClr val="FFFFCC"/>
                </a:solidFill>
              </a:rPr>
              <a:t>Condições econômicas</a:t>
            </a:r>
          </a:p>
          <a:p>
            <a:pPr marL="265113" indent="-265113">
              <a:buFontTx/>
              <a:buChar char="-"/>
            </a:pPr>
            <a:r>
              <a:rPr lang="pt-BR" sz="2400" b="1">
                <a:solidFill>
                  <a:srgbClr val="FFFFCC"/>
                </a:solidFill>
              </a:rPr>
              <a:t>Variáveis clínicas</a:t>
            </a:r>
          </a:p>
          <a:p>
            <a:pPr marL="265113" indent="-265113">
              <a:buFontTx/>
              <a:buChar char="-"/>
            </a:pPr>
            <a:r>
              <a:rPr lang="pt-BR" sz="2400" b="1">
                <a:solidFill>
                  <a:srgbClr val="FFFFCC"/>
                </a:solidFill>
              </a:rPr>
              <a:t>Indicadores sociais: </a:t>
            </a:r>
          </a:p>
          <a:p>
            <a:pPr marL="628650" lvl="1" indent="-171450">
              <a:buFontTx/>
              <a:buChar char="•"/>
            </a:pPr>
            <a:r>
              <a:rPr lang="pt-BR" sz="2400" b="1">
                <a:solidFill>
                  <a:srgbClr val="FFFFCC"/>
                </a:solidFill>
              </a:rPr>
              <a:t>condições ambientais </a:t>
            </a:r>
          </a:p>
          <a:p>
            <a:pPr marL="628650" lvl="1" indent="-171450">
              <a:buFontTx/>
              <a:buChar char="•"/>
            </a:pPr>
            <a:r>
              <a:rPr lang="pt-BR" sz="2400" b="1">
                <a:solidFill>
                  <a:srgbClr val="FFFFCC"/>
                </a:solidFill>
              </a:rPr>
              <a:t>espaço físico</a:t>
            </a:r>
          </a:p>
          <a:p>
            <a:pPr marL="628650" lvl="1" indent="-171450">
              <a:buFontTx/>
              <a:buChar char="•"/>
            </a:pPr>
            <a:r>
              <a:rPr lang="pt-BR" sz="2400" b="1">
                <a:solidFill>
                  <a:srgbClr val="FFFFCC"/>
                </a:solidFill>
              </a:rPr>
              <a:t>disponibilidade aos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serviços de saúde,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lazer e educação</a:t>
            </a:r>
          </a:p>
          <a:p>
            <a:pPr marL="628650" lvl="1" indent="-171450">
              <a:buFontTx/>
              <a:buChar char="•"/>
            </a:pPr>
            <a:r>
              <a:rPr lang="pt-BR" sz="2400" b="1">
                <a:solidFill>
                  <a:srgbClr val="FFFFCC"/>
                </a:solidFill>
              </a:rPr>
              <a:t>condições de trabalho </a:t>
            </a:r>
          </a:p>
        </p:txBody>
      </p:sp>
      <p:sp>
        <p:nvSpPr>
          <p:cNvPr id="70661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439261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pt-BR" sz="2800" b="1" dirty="0" smtClean="0">
                <a:solidFill>
                  <a:srgbClr val="FFFFCC"/>
                </a:solidFill>
              </a:rPr>
              <a:t>Subjetividade</a:t>
            </a:r>
          </a:p>
          <a:p>
            <a:pPr indent="20638" eaLnBrk="1" hangingPunct="1">
              <a:buFontTx/>
              <a:buNone/>
              <a:defRPr/>
            </a:pPr>
            <a:r>
              <a:rPr lang="pt-BR" sz="2000" b="1" dirty="0" smtClean="0">
                <a:solidFill>
                  <a:srgbClr val="FFFFCC"/>
                </a:solidFill>
              </a:rPr>
              <a:t>percepção </a:t>
            </a:r>
            <a:r>
              <a:rPr lang="pt-BR" sz="2000" b="1" dirty="0">
                <a:solidFill>
                  <a:srgbClr val="FFFFCC"/>
                </a:solidFill>
              </a:rPr>
              <a:t>subjetiva de uma condição objetiva</a:t>
            </a:r>
          </a:p>
          <a:p>
            <a:pPr eaLnBrk="1" hangingPunct="1">
              <a:buFontTx/>
              <a:buNone/>
              <a:defRPr/>
            </a:pPr>
            <a:endParaRPr lang="pt-BR" sz="2000" b="1" dirty="0">
              <a:solidFill>
                <a:srgbClr val="FFFFCC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pt-BR" sz="2800" b="1" dirty="0" err="1" smtClean="0">
                <a:solidFill>
                  <a:srgbClr val="FFFFCC"/>
                </a:solidFill>
              </a:rPr>
              <a:t>Multidimensionalidade</a:t>
            </a:r>
            <a:r>
              <a:rPr lang="pt-BR" sz="2800" b="1" dirty="0" smtClean="0">
                <a:solidFill>
                  <a:srgbClr val="FFFFCC"/>
                </a:solidFill>
              </a:rPr>
              <a:t> </a:t>
            </a:r>
          </a:p>
          <a:p>
            <a:pPr indent="20638" eaLnBrk="1" hangingPunct="1">
              <a:buFontTx/>
              <a:buNone/>
              <a:defRPr/>
            </a:pPr>
            <a:r>
              <a:rPr lang="pt-BR" sz="2000" b="1" dirty="0" smtClean="0">
                <a:solidFill>
                  <a:srgbClr val="FFFFCC"/>
                </a:solidFill>
              </a:rPr>
              <a:t>domínios </a:t>
            </a:r>
            <a:r>
              <a:rPr lang="pt-BR" sz="2000" b="1" dirty="0">
                <a:solidFill>
                  <a:srgbClr val="FFFFCC"/>
                </a:solidFill>
              </a:rPr>
              <a:t>físico, psicológico, relações sociais e meio ambiente</a:t>
            </a:r>
          </a:p>
          <a:p>
            <a:pPr eaLnBrk="1" hangingPunct="1">
              <a:buFontTx/>
              <a:buNone/>
              <a:defRPr/>
            </a:pPr>
            <a:endParaRPr lang="pt-BR" sz="2000" b="1" dirty="0">
              <a:solidFill>
                <a:srgbClr val="FFFFCC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pt-BR" sz="2800" b="1" dirty="0">
                <a:solidFill>
                  <a:srgbClr val="FFFFCC"/>
                </a:solidFill>
              </a:rPr>
              <a:t>Dimensões positivas e </a:t>
            </a:r>
            <a:r>
              <a:rPr lang="pt-BR" sz="2800" b="1" dirty="0" smtClean="0">
                <a:solidFill>
                  <a:srgbClr val="FFFFCC"/>
                </a:solidFill>
              </a:rPr>
              <a:t>negativas</a:t>
            </a:r>
          </a:p>
          <a:p>
            <a:pPr marL="363538" indent="0" eaLnBrk="1" hangingPunct="1">
              <a:buFontTx/>
              <a:buNone/>
              <a:defRPr/>
            </a:pPr>
            <a:r>
              <a:rPr lang="pt-BR" sz="2000" b="1" dirty="0" smtClean="0">
                <a:solidFill>
                  <a:srgbClr val="FFFFCC"/>
                </a:solidFill>
              </a:rPr>
              <a:t>presença </a:t>
            </a:r>
            <a:r>
              <a:rPr lang="pt-BR" sz="2000" b="1" dirty="0">
                <a:solidFill>
                  <a:srgbClr val="FFFFCC"/>
                </a:solidFill>
              </a:rPr>
              <a:t>de funcionalidade e mobilidade e ausência de dependência de medicamentos e sentimentos </a:t>
            </a:r>
            <a:r>
              <a:rPr lang="pt-BR" sz="2000" b="1" dirty="0" smtClean="0">
                <a:solidFill>
                  <a:srgbClr val="FFFFCC"/>
                </a:solidFill>
              </a:rPr>
              <a:t>negativos</a:t>
            </a:r>
          </a:p>
          <a:p>
            <a:pPr marL="363538" indent="0" eaLnBrk="1" hangingPunct="1">
              <a:buFontTx/>
              <a:buNone/>
              <a:defRPr/>
            </a:pPr>
            <a:endParaRPr lang="pt-BR" sz="2000" b="1" dirty="0" smtClean="0">
              <a:solidFill>
                <a:srgbClr val="FFFFCC"/>
              </a:solidFill>
            </a:endParaRPr>
          </a:p>
          <a:p>
            <a:pPr marL="363538" indent="0" algn="r" eaLnBrk="1" hangingPunct="1">
              <a:buFontTx/>
              <a:buNone/>
              <a:defRPr/>
            </a:pPr>
            <a:r>
              <a:rPr lang="pt-BR" sz="2000" b="1" dirty="0" smtClean="0">
                <a:solidFill>
                  <a:srgbClr val="FFFFCC"/>
                </a:solidFill>
              </a:rPr>
              <a:t>WHO 1995</a:t>
            </a:r>
            <a:endParaRPr lang="pt-BR" sz="2000" b="1" dirty="0">
              <a:solidFill>
                <a:srgbClr val="FFFFCC"/>
              </a:solidFill>
            </a:endParaRPr>
          </a:p>
        </p:txBody>
      </p:sp>
      <p:sp>
        <p:nvSpPr>
          <p:cNvPr id="71682" name="Text Box 7"/>
          <p:cNvSpPr txBox="1">
            <a:spLocks noChangeArrowheads="1"/>
          </p:cNvSpPr>
          <p:nvPr/>
        </p:nvSpPr>
        <p:spPr bwMode="auto">
          <a:xfrm>
            <a:off x="179388" y="5589588"/>
            <a:ext cx="8785225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BR" b="1">
                <a:solidFill>
                  <a:srgbClr val="FFFFCC"/>
                </a:solidFill>
              </a:rPr>
              <a:t>Chachamovich E. </a:t>
            </a:r>
          </a:p>
          <a:p>
            <a:pPr algn="r">
              <a:spcBef>
                <a:spcPct val="50000"/>
              </a:spcBef>
            </a:pPr>
            <a:r>
              <a:rPr lang="pt-BR" sz="1400" b="1">
                <a:solidFill>
                  <a:srgbClr val="FFFFCC"/>
                </a:solidFill>
              </a:rPr>
              <a:t>Qualidade de vida em idosos desenvolvimento e aplicação do módulo WHOQOL-OLD e teste do desempenho do instrumento WHOQOL-BREF em uma população idosa brasileira [dissertação]. </a:t>
            </a:r>
            <a:br>
              <a:rPr lang="pt-BR" sz="1400" b="1">
                <a:solidFill>
                  <a:srgbClr val="FFFFCC"/>
                </a:solidFill>
              </a:rPr>
            </a:br>
            <a:r>
              <a:rPr lang="pt-BR" sz="1400" b="1">
                <a:solidFill>
                  <a:srgbClr val="FFFFCC"/>
                </a:solidFill>
              </a:rPr>
              <a:t>Porto Alegre (RS): UFRGS/Programa de Pós-graduação em Ciências Médicas; 2005.</a:t>
            </a:r>
            <a:endParaRPr lang="pt-BR" sz="1400">
              <a:solidFill>
                <a:srgbClr val="FFFFCC"/>
              </a:solidFill>
            </a:endParaRPr>
          </a:p>
        </p:txBody>
      </p:sp>
      <p:sp>
        <p:nvSpPr>
          <p:cNvPr id="71683" name="Retângulo 7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/>
          </a:p>
        </p:txBody>
      </p:sp>
      <p:sp>
        <p:nvSpPr>
          <p:cNvPr id="71684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395288" y="1484313"/>
            <a:ext cx="8424862" cy="1512887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pt-BR" sz="2000" b="1" dirty="0">
                <a:solidFill>
                  <a:srgbClr val="FFFFCC"/>
                </a:solidFill>
                <a:latin typeface="+mn-lt"/>
              </a:rPr>
              <a:t>“A questão da qualidade de vida passou a ser um dos resultados </a:t>
            </a:r>
          </a:p>
          <a:p>
            <a:pPr algn="ctr">
              <a:defRPr/>
            </a:pPr>
            <a:r>
              <a:rPr lang="pt-BR" sz="2000" b="1" dirty="0">
                <a:solidFill>
                  <a:srgbClr val="FFFFCC"/>
                </a:solidFill>
                <a:latin typeface="+mn-lt"/>
              </a:rPr>
              <a:t>esperados, tanto das práticas assistenciais </a:t>
            </a:r>
          </a:p>
          <a:p>
            <a:pPr algn="ctr">
              <a:defRPr/>
            </a:pPr>
            <a:r>
              <a:rPr lang="pt-BR" sz="2000" b="1" dirty="0">
                <a:solidFill>
                  <a:srgbClr val="FFFFCC"/>
                </a:solidFill>
                <a:latin typeface="+mn-lt"/>
              </a:rPr>
              <a:t>quanto das políticas públicas para o setor nos campos da </a:t>
            </a:r>
          </a:p>
          <a:p>
            <a:pPr algn="ctr">
              <a:defRPr/>
            </a:pPr>
            <a:r>
              <a:rPr lang="pt-BR" sz="2000" b="1" dirty="0">
                <a:solidFill>
                  <a:srgbClr val="FFFFCC"/>
                </a:solidFill>
                <a:latin typeface="+mn-lt"/>
              </a:rPr>
              <a:t>promoção da saúde e da prevenção de doenças” </a:t>
            </a:r>
            <a:endParaRPr lang="pt-BR" sz="2000" dirty="0">
              <a:solidFill>
                <a:srgbClr val="FFFFCC"/>
              </a:solidFill>
              <a:latin typeface="+mn-lt"/>
            </a:endParaRPr>
          </a:p>
        </p:txBody>
      </p:sp>
      <p:sp>
        <p:nvSpPr>
          <p:cNvPr id="72706" name="Line 10"/>
          <p:cNvSpPr>
            <a:spLocks noChangeShapeType="1"/>
          </p:cNvSpPr>
          <p:nvPr/>
        </p:nvSpPr>
        <p:spPr bwMode="auto">
          <a:xfrm>
            <a:off x="4572000" y="2997200"/>
            <a:ext cx="0" cy="503238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2707" name="CaixaDeTexto 6"/>
          <p:cNvSpPr txBox="1">
            <a:spLocks noChangeArrowheads="1"/>
          </p:cNvSpPr>
          <p:nvPr/>
        </p:nvSpPr>
        <p:spPr bwMode="auto">
          <a:xfrm>
            <a:off x="2916238" y="5661025"/>
            <a:ext cx="56880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b="1">
                <a:solidFill>
                  <a:srgbClr val="FFFFCC"/>
                </a:solidFill>
              </a:rPr>
              <a:t>Seidl EMF, Zannon CMLC.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Qualidade de vida e saúde: </a:t>
            </a:r>
            <a:br>
              <a:rPr lang="pt-BR" sz="1400" b="1">
                <a:solidFill>
                  <a:srgbClr val="FFFFCC"/>
                </a:solidFill>
              </a:rPr>
            </a:br>
            <a:r>
              <a:rPr lang="pt-BR" sz="1400" b="1">
                <a:solidFill>
                  <a:srgbClr val="FFFFCC"/>
                </a:solidFill>
              </a:rPr>
              <a:t>aspectos conceituais e metodológicos.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Cad. Saúde Pública 2004;20(2):580-588</a:t>
            </a:r>
            <a:endParaRPr lang="pt-BR" sz="1400">
              <a:solidFill>
                <a:srgbClr val="FFFFCC"/>
              </a:solidFill>
            </a:endParaRPr>
          </a:p>
        </p:txBody>
      </p:sp>
      <p:sp>
        <p:nvSpPr>
          <p:cNvPr id="72708" name="Retângulo 9"/>
          <p:cNvSpPr>
            <a:spLocks noChangeArrowheads="1"/>
          </p:cNvSpPr>
          <p:nvPr/>
        </p:nvSpPr>
        <p:spPr bwMode="auto">
          <a:xfrm>
            <a:off x="2268538" y="3500438"/>
            <a:ext cx="4572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solidFill>
                  <a:srgbClr val="FFFFCC"/>
                </a:solidFill>
              </a:rPr>
              <a:t> Possibilidade de </a:t>
            </a:r>
            <a:br>
              <a:rPr lang="pt-BR" b="1">
                <a:solidFill>
                  <a:srgbClr val="FFFFCC"/>
                </a:solidFill>
              </a:rPr>
            </a:br>
            <a:r>
              <a:rPr lang="pt-BR" b="1">
                <a:solidFill>
                  <a:srgbClr val="FFFFCC"/>
                </a:solidFill>
              </a:rPr>
              <a:t>criação de </a:t>
            </a:r>
          </a:p>
          <a:p>
            <a:pPr algn="ctr"/>
            <a:r>
              <a:rPr lang="pt-BR" b="1">
                <a:solidFill>
                  <a:srgbClr val="FFFFCC"/>
                </a:solidFill>
              </a:rPr>
              <a:t>alternativas de intervenção </a:t>
            </a:r>
          </a:p>
          <a:p>
            <a:pPr algn="ctr"/>
            <a:r>
              <a:rPr lang="pt-BR" b="1">
                <a:solidFill>
                  <a:srgbClr val="FFFFCC"/>
                </a:solidFill>
              </a:rPr>
              <a:t>e </a:t>
            </a:r>
          </a:p>
          <a:p>
            <a:pPr algn="ctr"/>
            <a:r>
              <a:rPr lang="pt-BR" b="1">
                <a:solidFill>
                  <a:srgbClr val="FFFFCC"/>
                </a:solidFill>
              </a:rPr>
              <a:t>propostas de </a:t>
            </a:r>
            <a:br>
              <a:rPr lang="pt-BR" b="1">
                <a:solidFill>
                  <a:srgbClr val="FFFFCC"/>
                </a:solidFill>
              </a:rPr>
            </a:br>
            <a:r>
              <a:rPr lang="pt-BR" b="1">
                <a:solidFill>
                  <a:srgbClr val="FFFFCC"/>
                </a:solidFill>
              </a:rPr>
              <a:t>ações e políticas </a:t>
            </a:r>
          </a:p>
          <a:p>
            <a:pPr algn="ctr"/>
            <a:r>
              <a:rPr lang="pt-BR" b="1">
                <a:solidFill>
                  <a:srgbClr val="FFFFCC"/>
                </a:solidFill>
              </a:rPr>
              <a:t>para a saúde dessa população.</a:t>
            </a:r>
            <a:r>
              <a:rPr lang="pt-BR">
                <a:solidFill>
                  <a:srgbClr val="FFFFCC"/>
                </a:solidFill>
              </a:rPr>
              <a:t> </a:t>
            </a:r>
            <a:endParaRPr lang="pt-BR"/>
          </a:p>
        </p:txBody>
      </p:sp>
      <p:sp>
        <p:nvSpPr>
          <p:cNvPr id="72709" name="Retângulo 10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/>
          </a:p>
        </p:txBody>
      </p:sp>
      <p:sp>
        <p:nvSpPr>
          <p:cNvPr id="72710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Line 2"/>
          <p:cNvSpPr>
            <a:spLocks noChangeShapeType="1"/>
          </p:cNvSpPr>
          <p:nvPr/>
        </p:nvSpPr>
        <p:spPr bwMode="auto">
          <a:xfrm flipH="1" flipV="1">
            <a:off x="4568825" y="5953125"/>
            <a:ext cx="1588" cy="404813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4754" name="Line 3"/>
          <p:cNvSpPr>
            <a:spLocks noChangeShapeType="1"/>
          </p:cNvSpPr>
          <p:nvPr/>
        </p:nvSpPr>
        <p:spPr bwMode="auto">
          <a:xfrm>
            <a:off x="-198438" y="2636838"/>
            <a:ext cx="9282113" cy="0"/>
          </a:xfrm>
          <a:prstGeom prst="line">
            <a:avLst/>
          </a:prstGeom>
          <a:noFill/>
          <a:ln w="12700" cap="rnd">
            <a:solidFill>
              <a:srgbClr val="FFFF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4755" name="Line 5"/>
          <p:cNvSpPr>
            <a:spLocks noChangeShapeType="1"/>
          </p:cNvSpPr>
          <p:nvPr/>
        </p:nvSpPr>
        <p:spPr bwMode="auto">
          <a:xfrm>
            <a:off x="269875" y="2636838"/>
            <a:ext cx="8893175" cy="0"/>
          </a:xfrm>
          <a:prstGeom prst="line">
            <a:avLst/>
          </a:prstGeom>
          <a:noFill/>
          <a:ln w="12700" cap="rnd">
            <a:solidFill>
              <a:srgbClr val="FFFF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4756" name="Line 6"/>
          <p:cNvSpPr>
            <a:spLocks noChangeShapeType="1"/>
          </p:cNvSpPr>
          <p:nvPr/>
        </p:nvSpPr>
        <p:spPr bwMode="auto">
          <a:xfrm>
            <a:off x="1479550" y="3063875"/>
            <a:ext cx="358775" cy="4763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4757" name="Line 8"/>
          <p:cNvSpPr>
            <a:spLocks noChangeShapeType="1"/>
          </p:cNvSpPr>
          <p:nvPr/>
        </p:nvSpPr>
        <p:spPr bwMode="auto">
          <a:xfrm flipH="1" flipV="1">
            <a:off x="7667625" y="3125788"/>
            <a:ext cx="503238" cy="15875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4758" name="Rectangle 10"/>
          <p:cNvSpPr>
            <a:spLocks noChangeArrowheads="1"/>
          </p:cNvSpPr>
          <p:nvPr/>
        </p:nvSpPr>
        <p:spPr bwMode="auto">
          <a:xfrm>
            <a:off x="1843088" y="1200150"/>
            <a:ext cx="5780087" cy="4248150"/>
          </a:xfrm>
          <a:prstGeom prst="rect">
            <a:avLst/>
          </a:prstGeom>
          <a:solidFill>
            <a:srgbClr val="0099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BR">
              <a:solidFill>
                <a:srgbClr val="FFFF66"/>
              </a:solidFill>
              <a:cs typeface="Arial" charset="0"/>
            </a:endParaRPr>
          </a:p>
        </p:txBody>
      </p:sp>
      <p:sp>
        <p:nvSpPr>
          <p:cNvPr id="74759" name="Rectangle 11"/>
          <p:cNvSpPr>
            <a:spLocks noChangeArrowheads="1"/>
          </p:cNvSpPr>
          <p:nvPr/>
        </p:nvSpPr>
        <p:spPr bwMode="auto">
          <a:xfrm>
            <a:off x="3476625" y="1341438"/>
            <a:ext cx="2232025" cy="3960812"/>
          </a:xfrm>
          <a:prstGeom prst="rect">
            <a:avLst/>
          </a:prstGeom>
          <a:solidFill>
            <a:srgbClr val="99FFCC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>
              <a:cs typeface="Arial" charset="0"/>
            </a:endParaRPr>
          </a:p>
        </p:txBody>
      </p:sp>
      <p:sp>
        <p:nvSpPr>
          <p:cNvPr id="131084" name="Text Box 12"/>
          <p:cNvSpPr txBox="1">
            <a:spLocks noChangeArrowheads="1"/>
          </p:cNvSpPr>
          <p:nvPr/>
        </p:nvSpPr>
        <p:spPr bwMode="auto">
          <a:xfrm>
            <a:off x="3702050" y="1557338"/>
            <a:ext cx="1698625" cy="923925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Fatos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+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Circunstâncias</a:t>
            </a:r>
            <a:endParaRPr lang="en-US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1085" name="Text Box 13"/>
          <p:cNvSpPr txBox="1">
            <a:spLocks noChangeArrowheads="1"/>
          </p:cNvSpPr>
          <p:nvPr/>
        </p:nvSpPr>
        <p:spPr bwMode="auto">
          <a:xfrm>
            <a:off x="3871913" y="3830638"/>
            <a:ext cx="1390650" cy="369887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Alternativas</a:t>
            </a:r>
            <a:endParaRPr lang="en-US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1086" name="Text Box 14"/>
          <p:cNvSpPr txBox="1">
            <a:spLocks noChangeArrowheads="1"/>
          </p:cNvSpPr>
          <p:nvPr/>
        </p:nvSpPr>
        <p:spPr bwMode="auto">
          <a:xfrm>
            <a:off x="3773488" y="3052763"/>
            <a:ext cx="1589087" cy="406400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Problema</a:t>
            </a:r>
            <a:r>
              <a:rPr lang="pt-BR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63" name="Line 16"/>
          <p:cNvSpPr>
            <a:spLocks noChangeShapeType="1"/>
          </p:cNvSpPr>
          <p:nvPr/>
        </p:nvSpPr>
        <p:spPr bwMode="auto">
          <a:xfrm flipV="1">
            <a:off x="4572000" y="4221163"/>
            <a:ext cx="0" cy="503237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4764" name="Line 17"/>
          <p:cNvSpPr>
            <a:spLocks noChangeShapeType="1"/>
          </p:cNvSpPr>
          <p:nvPr/>
        </p:nvSpPr>
        <p:spPr bwMode="auto">
          <a:xfrm flipV="1">
            <a:off x="5360988" y="1989138"/>
            <a:ext cx="1368425" cy="1298575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1091" name="Text Box 19"/>
          <p:cNvSpPr txBox="1">
            <a:spLocks noChangeArrowheads="1"/>
          </p:cNvSpPr>
          <p:nvPr/>
        </p:nvSpPr>
        <p:spPr bwMode="auto">
          <a:xfrm>
            <a:off x="3895725" y="481013"/>
            <a:ext cx="13001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Evidências</a:t>
            </a:r>
            <a:endParaRPr lang="en-US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66" name="Line 20"/>
          <p:cNvSpPr>
            <a:spLocks noChangeShapeType="1"/>
          </p:cNvSpPr>
          <p:nvPr/>
        </p:nvSpPr>
        <p:spPr bwMode="auto">
          <a:xfrm>
            <a:off x="4572000" y="908050"/>
            <a:ext cx="0" cy="64928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131093" name="Text Box 21"/>
          <p:cNvSpPr txBox="1">
            <a:spLocks noChangeArrowheads="1"/>
          </p:cNvSpPr>
          <p:nvPr/>
        </p:nvSpPr>
        <p:spPr bwMode="auto">
          <a:xfrm>
            <a:off x="4013200" y="5597525"/>
            <a:ext cx="1111250" cy="400050"/>
          </a:xfrm>
          <a:prstGeom prst="rect">
            <a:avLst/>
          </a:prstGeom>
          <a:solidFill>
            <a:srgbClr val="000066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Decisão</a:t>
            </a:r>
            <a:endParaRPr lang="en-US" sz="200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68" name="Line 22"/>
          <p:cNvSpPr>
            <a:spLocks noChangeShapeType="1"/>
          </p:cNvSpPr>
          <p:nvPr/>
        </p:nvSpPr>
        <p:spPr bwMode="auto">
          <a:xfrm flipH="1" flipV="1">
            <a:off x="4572000" y="5084763"/>
            <a:ext cx="0" cy="504825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1095" name="Text Box 23"/>
          <p:cNvSpPr txBox="1">
            <a:spLocks noChangeArrowheads="1"/>
          </p:cNvSpPr>
          <p:nvPr/>
        </p:nvSpPr>
        <p:spPr bwMode="auto">
          <a:xfrm>
            <a:off x="4213225" y="6284913"/>
            <a:ext cx="71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Ação</a:t>
            </a:r>
            <a:endParaRPr lang="en-US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1099" name="Text Box 27"/>
          <p:cNvSpPr txBox="1">
            <a:spLocks noChangeArrowheads="1"/>
          </p:cNvSpPr>
          <p:nvPr/>
        </p:nvSpPr>
        <p:spPr bwMode="auto">
          <a:xfrm>
            <a:off x="5776913" y="1557338"/>
            <a:ext cx="1789112" cy="650875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Repertório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Casos</a:t>
            </a:r>
            <a:endParaRPr lang="en-US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71" name="Text Box 29"/>
          <p:cNvSpPr txBox="1">
            <a:spLocks noChangeArrowheads="1"/>
          </p:cNvSpPr>
          <p:nvPr/>
        </p:nvSpPr>
        <p:spPr bwMode="auto">
          <a:xfrm>
            <a:off x="228600" y="228600"/>
            <a:ext cx="1223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solidFill>
                  <a:srgbClr val="FFFF99"/>
                </a:solidFill>
                <a:cs typeface="Arial" charset="0"/>
              </a:rPr>
              <a:t>Bioética </a:t>
            </a:r>
            <a:br>
              <a:rPr lang="pt-BR">
                <a:solidFill>
                  <a:srgbClr val="FFFF99"/>
                </a:solidFill>
                <a:cs typeface="Arial" charset="0"/>
              </a:rPr>
            </a:br>
            <a:r>
              <a:rPr lang="pt-BR">
                <a:solidFill>
                  <a:srgbClr val="FFFF99"/>
                </a:solidFill>
                <a:cs typeface="Arial" charset="0"/>
              </a:rPr>
              <a:t>Complexa</a:t>
            </a:r>
            <a:endParaRPr lang="en-US">
              <a:solidFill>
                <a:srgbClr val="FFFF99"/>
              </a:solidFill>
              <a:cs typeface="Arial" charset="0"/>
            </a:endParaRPr>
          </a:p>
        </p:txBody>
      </p:sp>
      <p:sp>
        <p:nvSpPr>
          <p:cNvPr id="74772" name="Text Box 30"/>
          <p:cNvSpPr txBox="1">
            <a:spLocks noChangeArrowheads="1"/>
          </p:cNvSpPr>
          <p:nvPr/>
        </p:nvSpPr>
        <p:spPr bwMode="auto">
          <a:xfrm rot="-5400000">
            <a:off x="-1097756" y="2621756"/>
            <a:ext cx="4124325" cy="1268413"/>
          </a:xfrm>
          <a:prstGeom prst="rect">
            <a:avLst/>
          </a:prstGeom>
          <a:solidFill>
            <a:srgbClr val="996633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en-US" sz="1600">
                <a:solidFill>
                  <a:srgbClr val="FFFF66"/>
                </a:solidFill>
                <a:cs typeface="Arial" charset="0"/>
              </a:rPr>
              <a:t>Sistema </a:t>
            </a:r>
          </a:p>
          <a:p>
            <a:pPr algn="ctr"/>
            <a:r>
              <a:rPr lang="en-US" sz="1600">
                <a:solidFill>
                  <a:srgbClr val="FFFF66"/>
                </a:solidFill>
                <a:cs typeface="Arial" charset="0"/>
              </a:rPr>
              <a:t>de Valores </a:t>
            </a:r>
          </a:p>
          <a:p>
            <a:pPr algn="ctr"/>
            <a:r>
              <a:rPr lang="en-US" sz="1600">
                <a:solidFill>
                  <a:srgbClr val="FFFF66"/>
                </a:solidFill>
                <a:cs typeface="Arial" charset="0"/>
              </a:rPr>
              <a:t>e Crenças</a:t>
            </a: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2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20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0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>
              <a:solidFill>
                <a:srgbClr val="FFFF66"/>
              </a:solidFill>
              <a:cs typeface="Arial" charset="0"/>
            </a:endParaRPr>
          </a:p>
          <a:p>
            <a:pPr algn="ctr"/>
            <a:r>
              <a:rPr lang="en-US">
                <a:solidFill>
                  <a:srgbClr val="FFFF66"/>
                </a:solidFill>
                <a:cs typeface="Arial" charset="0"/>
              </a:rPr>
              <a:t> </a:t>
            </a:r>
          </a:p>
        </p:txBody>
      </p:sp>
      <p:sp>
        <p:nvSpPr>
          <p:cNvPr id="74773" name="Text Box 31"/>
          <p:cNvSpPr txBox="1">
            <a:spLocks noChangeArrowheads="1"/>
          </p:cNvSpPr>
          <p:nvPr/>
        </p:nvSpPr>
        <p:spPr bwMode="auto">
          <a:xfrm rot="-5400000">
            <a:off x="6415088" y="2679700"/>
            <a:ext cx="4217987" cy="1223963"/>
          </a:xfrm>
          <a:prstGeom prst="rect">
            <a:avLst/>
          </a:prstGeom>
          <a:solidFill>
            <a:srgbClr val="996633"/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en-US" sz="1600">
                <a:solidFill>
                  <a:srgbClr val="FFFF66"/>
                </a:solidFill>
                <a:cs typeface="Arial" charset="0"/>
              </a:rPr>
              <a:t>Afetividade</a:t>
            </a:r>
            <a:r>
              <a:rPr lang="en-US">
                <a:solidFill>
                  <a:srgbClr val="FFFF66"/>
                </a:solidFill>
                <a:cs typeface="Arial" charset="0"/>
              </a:rPr>
              <a:t> </a:t>
            </a: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8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2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8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800">
              <a:solidFill>
                <a:srgbClr val="FFFF66"/>
              </a:solidFill>
              <a:cs typeface="Arial" charset="0"/>
            </a:endParaRPr>
          </a:p>
        </p:txBody>
      </p:sp>
      <p:sp>
        <p:nvSpPr>
          <p:cNvPr id="74774" name="Text Box 32"/>
          <p:cNvSpPr txBox="1">
            <a:spLocks noChangeArrowheads="1"/>
          </p:cNvSpPr>
          <p:nvPr/>
        </p:nvSpPr>
        <p:spPr bwMode="auto">
          <a:xfrm rot="10800000">
            <a:off x="-55563" y="836613"/>
            <a:ext cx="400051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en-US" sz="1400">
                <a:solidFill>
                  <a:srgbClr val="FFFFCC"/>
                </a:solidFill>
                <a:cs typeface="Arial" charset="0"/>
              </a:rPr>
              <a:t>Futuro           Presente              Passado</a:t>
            </a:r>
          </a:p>
        </p:txBody>
      </p:sp>
      <p:sp>
        <p:nvSpPr>
          <p:cNvPr id="74775" name="Line 33"/>
          <p:cNvSpPr>
            <a:spLocks noChangeShapeType="1"/>
          </p:cNvSpPr>
          <p:nvPr/>
        </p:nvSpPr>
        <p:spPr bwMode="auto">
          <a:xfrm>
            <a:off x="2552700" y="1989138"/>
            <a:ext cx="1223963" cy="1298575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131106" name="Text Box 34"/>
          <p:cNvSpPr txBox="1">
            <a:spLocks noChangeArrowheads="1"/>
          </p:cNvSpPr>
          <p:nvPr/>
        </p:nvSpPr>
        <p:spPr bwMode="auto">
          <a:xfrm>
            <a:off x="1912938" y="1557338"/>
            <a:ext cx="1466850" cy="646112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Referenciais</a:t>
            </a:r>
            <a:b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Teóricos</a:t>
            </a:r>
            <a:endParaRPr lang="en-US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1107" name="Text Box 35"/>
          <p:cNvSpPr txBox="1">
            <a:spLocks noChangeArrowheads="1"/>
          </p:cNvSpPr>
          <p:nvPr/>
        </p:nvSpPr>
        <p:spPr bwMode="auto">
          <a:xfrm>
            <a:off x="3679825" y="4741863"/>
            <a:ext cx="1774825" cy="369887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Conseqüências</a:t>
            </a:r>
            <a:endParaRPr lang="en-US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4778" name="Line 25"/>
          <p:cNvSpPr>
            <a:spLocks noChangeShapeType="1"/>
          </p:cNvSpPr>
          <p:nvPr/>
        </p:nvSpPr>
        <p:spPr bwMode="auto">
          <a:xfrm flipH="1">
            <a:off x="5508625" y="3860800"/>
            <a:ext cx="2519363" cy="1081088"/>
          </a:xfrm>
          <a:prstGeom prst="line">
            <a:avLst/>
          </a:prstGeom>
          <a:noFill/>
          <a:ln w="57150">
            <a:solidFill>
              <a:srgbClr val="FF66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4779" name="Line 28"/>
          <p:cNvSpPr>
            <a:spLocks noChangeShapeType="1"/>
          </p:cNvSpPr>
          <p:nvPr/>
        </p:nvSpPr>
        <p:spPr bwMode="auto">
          <a:xfrm>
            <a:off x="1547813" y="3573463"/>
            <a:ext cx="2252662" cy="433387"/>
          </a:xfrm>
          <a:prstGeom prst="line">
            <a:avLst/>
          </a:prstGeom>
          <a:noFill/>
          <a:ln w="57150">
            <a:solidFill>
              <a:srgbClr val="FF66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4780" name="Line 29"/>
          <p:cNvSpPr>
            <a:spLocks noChangeShapeType="1"/>
          </p:cNvSpPr>
          <p:nvPr/>
        </p:nvSpPr>
        <p:spPr bwMode="auto">
          <a:xfrm>
            <a:off x="0" y="3716338"/>
            <a:ext cx="9144000" cy="0"/>
          </a:xfrm>
          <a:prstGeom prst="line">
            <a:avLst/>
          </a:prstGeom>
          <a:noFill/>
          <a:ln w="28575" cap="rnd">
            <a:solidFill>
              <a:srgbClr val="FFFF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4781" name="Line 30"/>
          <p:cNvSpPr>
            <a:spLocks noChangeShapeType="1"/>
          </p:cNvSpPr>
          <p:nvPr/>
        </p:nvSpPr>
        <p:spPr bwMode="auto">
          <a:xfrm>
            <a:off x="34925" y="2636838"/>
            <a:ext cx="9144000" cy="0"/>
          </a:xfrm>
          <a:prstGeom prst="line">
            <a:avLst/>
          </a:prstGeom>
          <a:noFill/>
          <a:ln w="28575" cap="rnd">
            <a:solidFill>
              <a:srgbClr val="FFFF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4782" name="Text Box 31"/>
          <p:cNvSpPr txBox="1">
            <a:spLocks noChangeArrowheads="1"/>
          </p:cNvSpPr>
          <p:nvPr/>
        </p:nvSpPr>
        <p:spPr bwMode="auto">
          <a:xfrm>
            <a:off x="361950" y="3395663"/>
            <a:ext cx="1131888" cy="338137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cs typeface="Arial" charset="0"/>
              </a:rPr>
              <a:t>Interesses</a:t>
            </a:r>
          </a:p>
        </p:txBody>
      </p:sp>
      <p:sp>
        <p:nvSpPr>
          <p:cNvPr id="74783" name="Rectangle 32"/>
          <p:cNvSpPr>
            <a:spLocks noChangeArrowheads="1"/>
          </p:cNvSpPr>
          <p:nvPr/>
        </p:nvSpPr>
        <p:spPr bwMode="auto">
          <a:xfrm>
            <a:off x="395288" y="2420938"/>
            <a:ext cx="1076325" cy="338137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cs typeface="Arial" charset="0"/>
              </a:rPr>
              <a:t>Tradições</a:t>
            </a:r>
          </a:p>
        </p:txBody>
      </p:sp>
      <p:sp>
        <p:nvSpPr>
          <p:cNvPr id="74784" name="Text Box 33"/>
          <p:cNvSpPr txBox="1">
            <a:spLocks noChangeArrowheads="1"/>
          </p:cNvSpPr>
          <p:nvPr/>
        </p:nvSpPr>
        <p:spPr bwMode="auto">
          <a:xfrm>
            <a:off x="8027988" y="2446338"/>
            <a:ext cx="954087" cy="338137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cs typeface="Arial" charset="0"/>
              </a:rPr>
              <a:t>Vinculos</a:t>
            </a:r>
          </a:p>
        </p:txBody>
      </p:sp>
      <p:sp>
        <p:nvSpPr>
          <p:cNvPr id="74785" name="Text Box 34"/>
          <p:cNvSpPr txBox="1">
            <a:spLocks noChangeArrowheads="1"/>
          </p:cNvSpPr>
          <p:nvPr/>
        </p:nvSpPr>
        <p:spPr bwMode="auto">
          <a:xfrm>
            <a:off x="8027988" y="3679825"/>
            <a:ext cx="923925" cy="338138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cs typeface="Arial" charset="0"/>
              </a:rPr>
              <a:t>Desejos</a:t>
            </a:r>
          </a:p>
        </p:txBody>
      </p:sp>
      <p:sp>
        <p:nvSpPr>
          <p:cNvPr id="74786" name="Line 18"/>
          <p:cNvSpPr>
            <a:spLocks noChangeShapeType="1"/>
          </p:cNvSpPr>
          <p:nvPr/>
        </p:nvSpPr>
        <p:spPr bwMode="auto">
          <a:xfrm flipV="1">
            <a:off x="4572000" y="3429000"/>
            <a:ext cx="0" cy="403225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4787" name="Line 15"/>
          <p:cNvSpPr>
            <a:spLocks noChangeShapeType="1"/>
          </p:cNvSpPr>
          <p:nvPr/>
        </p:nvSpPr>
        <p:spPr bwMode="auto">
          <a:xfrm flipH="1">
            <a:off x="4572000" y="2492375"/>
            <a:ext cx="0" cy="576263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4788" name="Text Box 7"/>
          <p:cNvSpPr txBox="1">
            <a:spLocks noChangeArrowheads="1"/>
          </p:cNvSpPr>
          <p:nvPr/>
        </p:nvSpPr>
        <p:spPr bwMode="auto">
          <a:xfrm>
            <a:off x="-36513" y="6575425"/>
            <a:ext cx="1139826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©Goldim/2007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Line 2"/>
          <p:cNvSpPr>
            <a:spLocks noChangeShapeType="1"/>
          </p:cNvSpPr>
          <p:nvPr/>
        </p:nvSpPr>
        <p:spPr bwMode="auto">
          <a:xfrm flipH="1" flipV="1">
            <a:off x="4568825" y="5953125"/>
            <a:ext cx="1588" cy="404813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6802" name="Line 3"/>
          <p:cNvSpPr>
            <a:spLocks noChangeShapeType="1"/>
          </p:cNvSpPr>
          <p:nvPr/>
        </p:nvSpPr>
        <p:spPr bwMode="auto">
          <a:xfrm>
            <a:off x="-198438" y="2636838"/>
            <a:ext cx="9282113" cy="0"/>
          </a:xfrm>
          <a:prstGeom prst="line">
            <a:avLst/>
          </a:prstGeom>
          <a:noFill/>
          <a:ln w="12700" cap="rnd">
            <a:solidFill>
              <a:srgbClr val="FFFF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6803" name="Line 5"/>
          <p:cNvSpPr>
            <a:spLocks noChangeShapeType="1"/>
          </p:cNvSpPr>
          <p:nvPr/>
        </p:nvSpPr>
        <p:spPr bwMode="auto">
          <a:xfrm>
            <a:off x="269875" y="2636838"/>
            <a:ext cx="8893175" cy="0"/>
          </a:xfrm>
          <a:prstGeom prst="line">
            <a:avLst/>
          </a:prstGeom>
          <a:noFill/>
          <a:ln w="12700" cap="rnd">
            <a:solidFill>
              <a:srgbClr val="FFFF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6804" name="Line 6"/>
          <p:cNvSpPr>
            <a:spLocks noChangeShapeType="1"/>
          </p:cNvSpPr>
          <p:nvPr/>
        </p:nvSpPr>
        <p:spPr bwMode="auto">
          <a:xfrm>
            <a:off x="1479550" y="3063875"/>
            <a:ext cx="358775" cy="4763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6805" name="Line 8"/>
          <p:cNvSpPr>
            <a:spLocks noChangeShapeType="1"/>
          </p:cNvSpPr>
          <p:nvPr/>
        </p:nvSpPr>
        <p:spPr bwMode="auto">
          <a:xfrm flipH="1" flipV="1">
            <a:off x="7667625" y="3125788"/>
            <a:ext cx="503238" cy="15875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6806" name="Rectangle 10"/>
          <p:cNvSpPr>
            <a:spLocks noChangeArrowheads="1"/>
          </p:cNvSpPr>
          <p:nvPr/>
        </p:nvSpPr>
        <p:spPr bwMode="auto">
          <a:xfrm>
            <a:off x="1843088" y="1200150"/>
            <a:ext cx="5780087" cy="4248150"/>
          </a:xfrm>
          <a:prstGeom prst="rect">
            <a:avLst/>
          </a:prstGeom>
          <a:solidFill>
            <a:srgbClr val="0099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BR">
              <a:solidFill>
                <a:srgbClr val="FFFF66"/>
              </a:solidFill>
              <a:cs typeface="Arial" charset="0"/>
            </a:endParaRPr>
          </a:p>
        </p:txBody>
      </p:sp>
      <p:sp>
        <p:nvSpPr>
          <p:cNvPr id="76807" name="Rectangle 11"/>
          <p:cNvSpPr>
            <a:spLocks noChangeArrowheads="1"/>
          </p:cNvSpPr>
          <p:nvPr/>
        </p:nvSpPr>
        <p:spPr bwMode="auto">
          <a:xfrm>
            <a:off x="3476625" y="1341438"/>
            <a:ext cx="2232025" cy="3960812"/>
          </a:xfrm>
          <a:prstGeom prst="rect">
            <a:avLst/>
          </a:prstGeom>
          <a:solidFill>
            <a:srgbClr val="99FFCC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>
              <a:cs typeface="Arial" charset="0"/>
            </a:endParaRPr>
          </a:p>
        </p:txBody>
      </p:sp>
      <p:sp>
        <p:nvSpPr>
          <p:cNvPr id="131084" name="Text Box 12"/>
          <p:cNvSpPr txBox="1">
            <a:spLocks noChangeArrowheads="1"/>
          </p:cNvSpPr>
          <p:nvPr/>
        </p:nvSpPr>
        <p:spPr bwMode="auto">
          <a:xfrm>
            <a:off x="3702050" y="1557338"/>
            <a:ext cx="1698625" cy="923925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Fatos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+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Circunstâncias</a:t>
            </a:r>
            <a:endParaRPr lang="en-US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1085" name="Text Box 13"/>
          <p:cNvSpPr txBox="1">
            <a:spLocks noChangeArrowheads="1"/>
          </p:cNvSpPr>
          <p:nvPr/>
        </p:nvSpPr>
        <p:spPr bwMode="auto">
          <a:xfrm>
            <a:off x="3871913" y="3830638"/>
            <a:ext cx="1390650" cy="369887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Alternativas</a:t>
            </a:r>
            <a:endParaRPr lang="en-US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6810" name="Line 16"/>
          <p:cNvSpPr>
            <a:spLocks noChangeShapeType="1"/>
          </p:cNvSpPr>
          <p:nvPr/>
        </p:nvSpPr>
        <p:spPr bwMode="auto">
          <a:xfrm flipV="1">
            <a:off x="4572000" y="4221163"/>
            <a:ext cx="0" cy="503237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6811" name="Line 17"/>
          <p:cNvSpPr>
            <a:spLocks noChangeShapeType="1"/>
          </p:cNvSpPr>
          <p:nvPr/>
        </p:nvSpPr>
        <p:spPr bwMode="auto">
          <a:xfrm flipV="1">
            <a:off x="5360988" y="1989138"/>
            <a:ext cx="1368425" cy="1298575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1091" name="Text Box 19"/>
          <p:cNvSpPr txBox="1">
            <a:spLocks noChangeArrowheads="1"/>
          </p:cNvSpPr>
          <p:nvPr/>
        </p:nvSpPr>
        <p:spPr bwMode="auto">
          <a:xfrm>
            <a:off x="3895725" y="481013"/>
            <a:ext cx="13001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Evidências</a:t>
            </a:r>
            <a:endParaRPr lang="en-US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6813" name="Line 20"/>
          <p:cNvSpPr>
            <a:spLocks noChangeShapeType="1"/>
          </p:cNvSpPr>
          <p:nvPr/>
        </p:nvSpPr>
        <p:spPr bwMode="auto">
          <a:xfrm>
            <a:off x="4572000" y="908050"/>
            <a:ext cx="0" cy="64928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131093" name="Text Box 21"/>
          <p:cNvSpPr txBox="1">
            <a:spLocks noChangeArrowheads="1"/>
          </p:cNvSpPr>
          <p:nvPr/>
        </p:nvSpPr>
        <p:spPr bwMode="auto">
          <a:xfrm>
            <a:off x="4013200" y="5597525"/>
            <a:ext cx="1111250" cy="400050"/>
          </a:xfrm>
          <a:prstGeom prst="rect">
            <a:avLst/>
          </a:prstGeom>
          <a:solidFill>
            <a:srgbClr val="000066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Decisão</a:t>
            </a:r>
            <a:endParaRPr lang="en-US" sz="200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6815" name="Line 22"/>
          <p:cNvSpPr>
            <a:spLocks noChangeShapeType="1"/>
          </p:cNvSpPr>
          <p:nvPr/>
        </p:nvSpPr>
        <p:spPr bwMode="auto">
          <a:xfrm flipH="1" flipV="1">
            <a:off x="4572000" y="5084763"/>
            <a:ext cx="0" cy="504825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131095" name="Text Box 23"/>
          <p:cNvSpPr txBox="1">
            <a:spLocks noChangeArrowheads="1"/>
          </p:cNvSpPr>
          <p:nvPr/>
        </p:nvSpPr>
        <p:spPr bwMode="auto">
          <a:xfrm>
            <a:off x="4213225" y="6284913"/>
            <a:ext cx="71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Ação</a:t>
            </a:r>
            <a:endParaRPr lang="en-US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1099" name="Text Box 27"/>
          <p:cNvSpPr txBox="1">
            <a:spLocks noChangeArrowheads="1"/>
          </p:cNvSpPr>
          <p:nvPr/>
        </p:nvSpPr>
        <p:spPr bwMode="auto">
          <a:xfrm>
            <a:off x="5776913" y="1557338"/>
            <a:ext cx="1789112" cy="650875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Repertório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Casos</a:t>
            </a:r>
            <a:endParaRPr lang="en-US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6818" name="Text Box 29"/>
          <p:cNvSpPr txBox="1">
            <a:spLocks noChangeArrowheads="1"/>
          </p:cNvSpPr>
          <p:nvPr/>
        </p:nvSpPr>
        <p:spPr bwMode="auto">
          <a:xfrm>
            <a:off x="228600" y="228600"/>
            <a:ext cx="1223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solidFill>
                  <a:srgbClr val="FFFF99"/>
                </a:solidFill>
                <a:cs typeface="Arial" charset="0"/>
              </a:rPr>
              <a:t>Bioética </a:t>
            </a:r>
            <a:br>
              <a:rPr lang="pt-BR">
                <a:solidFill>
                  <a:srgbClr val="FFFF99"/>
                </a:solidFill>
                <a:cs typeface="Arial" charset="0"/>
              </a:rPr>
            </a:br>
            <a:r>
              <a:rPr lang="pt-BR">
                <a:solidFill>
                  <a:srgbClr val="FFFF99"/>
                </a:solidFill>
                <a:cs typeface="Arial" charset="0"/>
              </a:rPr>
              <a:t>Complexa</a:t>
            </a:r>
            <a:endParaRPr lang="en-US">
              <a:solidFill>
                <a:srgbClr val="FFFF99"/>
              </a:solidFill>
              <a:cs typeface="Arial" charset="0"/>
            </a:endParaRPr>
          </a:p>
        </p:txBody>
      </p:sp>
      <p:sp>
        <p:nvSpPr>
          <p:cNvPr id="76819" name="Text Box 30"/>
          <p:cNvSpPr txBox="1">
            <a:spLocks noChangeArrowheads="1"/>
          </p:cNvSpPr>
          <p:nvPr/>
        </p:nvSpPr>
        <p:spPr bwMode="auto">
          <a:xfrm rot="-5400000">
            <a:off x="-1097756" y="2621756"/>
            <a:ext cx="4124325" cy="1268413"/>
          </a:xfrm>
          <a:prstGeom prst="rect">
            <a:avLst/>
          </a:prstGeom>
          <a:solidFill>
            <a:srgbClr val="996633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en-US" sz="1600">
                <a:solidFill>
                  <a:srgbClr val="FFFF66"/>
                </a:solidFill>
                <a:cs typeface="Arial" charset="0"/>
              </a:rPr>
              <a:t>Sistema </a:t>
            </a:r>
          </a:p>
          <a:p>
            <a:pPr algn="ctr"/>
            <a:r>
              <a:rPr lang="en-US" sz="1600">
                <a:solidFill>
                  <a:srgbClr val="FFFF66"/>
                </a:solidFill>
                <a:cs typeface="Arial" charset="0"/>
              </a:rPr>
              <a:t>de Valores </a:t>
            </a:r>
          </a:p>
          <a:p>
            <a:pPr algn="ctr"/>
            <a:r>
              <a:rPr lang="en-US" sz="1600">
                <a:solidFill>
                  <a:srgbClr val="FFFF66"/>
                </a:solidFill>
                <a:cs typeface="Arial" charset="0"/>
              </a:rPr>
              <a:t>e Crenças</a:t>
            </a: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2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20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0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>
              <a:solidFill>
                <a:srgbClr val="FFFF66"/>
              </a:solidFill>
              <a:cs typeface="Arial" charset="0"/>
            </a:endParaRPr>
          </a:p>
          <a:p>
            <a:pPr algn="ctr"/>
            <a:r>
              <a:rPr lang="en-US">
                <a:solidFill>
                  <a:srgbClr val="FFFF66"/>
                </a:solidFill>
                <a:cs typeface="Arial" charset="0"/>
              </a:rPr>
              <a:t> </a:t>
            </a:r>
          </a:p>
        </p:txBody>
      </p:sp>
      <p:sp>
        <p:nvSpPr>
          <p:cNvPr id="76820" name="Text Box 31"/>
          <p:cNvSpPr txBox="1">
            <a:spLocks noChangeArrowheads="1"/>
          </p:cNvSpPr>
          <p:nvPr/>
        </p:nvSpPr>
        <p:spPr bwMode="auto">
          <a:xfrm rot="-5400000">
            <a:off x="6415088" y="2679700"/>
            <a:ext cx="4217987" cy="1223963"/>
          </a:xfrm>
          <a:prstGeom prst="rect">
            <a:avLst/>
          </a:prstGeom>
          <a:solidFill>
            <a:srgbClr val="996633"/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en-US" sz="1600">
                <a:solidFill>
                  <a:srgbClr val="FFFF66"/>
                </a:solidFill>
                <a:cs typeface="Arial" charset="0"/>
              </a:rPr>
              <a:t>Afetividade</a:t>
            </a:r>
            <a:r>
              <a:rPr lang="en-US">
                <a:solidFill>
                  <a:srgbClr val="FFFF66"/>
                </a:solidFill>
                <a:cs typeface="Arial" charset="0"/>
              </a:rPr>
              <a:t> </a:t>
            </a: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8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2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16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800">
              <a:solidFill>
                <a:srgbClr val="FFFF66"/>
              </a:solidFill>
              <a:cs typeface="Arial" charset="0"/>
            </a:endParaRPr>
          </a:p>
          <a:p>
            <a:pPr algn="ctr"/>
            <a:endParaRPr lang="en-US" sz="800">
              <a:solidFill>
                <a:srgbClr val="FFFF66"/>
              </a:solidFill>
              <a:cs typeface="Arial" charset="0"/>
            </a:endParaRPr>
          </a:p>
        </p:txBody>
      </p:sp>
      <p:sp>
        <p:nvSpPr>
          <p:cNvPr id="76821" name="Text Box 32"/>
          <p:cNvSpPr txBox="1">
            <a:spLocks noChangeArrowheads="1"/>
          </p:cNvSpPr>
          <p:nvPr/>
        </p:nvSpPr>
        <p:spPr bwMode="auto">
          <a:xfrm rot="10800000">
            <a:off x="-55563" y="836613"/>
            <a:ext cx="400051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en-US" sz="1400">
                <a:solidFill>
                  <a:srgbClr val="FFFFCC"/>
                </a:solidFill>
                <a:cs typeface="Arial" charset="0"/>
              </a:rPr>
              <a:t>Futuro           Presente              Passado</a:t>
            </a:r>
          </a:p>
        </p:txBody>
      </p:sp>
      <p:sp>
        <p:nvSpPr>
          <p:cNvPr id="76822" name="Line 33"/>
          <p:cNvSpPr>
            <a:spLocks noChangeShapeType="1"/>
          </p:cNvSpPr>
          <p:nvPr/>
        </p:nvSpPr>
        <p:spPr bwMode="auto">
          <a:xfrm>
            <a:off x="2552700" y="1989138"/>
            <a:ext cx="1223963" cy="1298575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131106" name="Text Box 34"/>
          <p:cNvSpPr txBox="1">
            <a:spLocks noChangeArrowheads="1"/>
          </p:cNvSpPr>
          <p:nvPr/>
        </p:nvSpPr>
        <p:spPr bwMode="auto">
          <a:xfrm>
            <a:off x="1912938" y="1557338"/>
            <a:ext cx="1466850" cy="646112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Referenciais</a:t>
            </a:r>
            <a:b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Teóricos</a:t>
            </a:r>
            <a:endParaRPr lang="en-US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1107" name="Text Box 35"/>
          <p:cNvSpPr txBox="1">
            <a:spLocks noChangeArrowheads="1"/>
          </p:cNvSpPr>
          <p:nvPr/>
        </p:nvSpPr>
        <p:spPr bwMode="auto">
          <a:xfrm>
            <a:off x="3679825" y="4741863"/>
            <a:ext cx="1774825" cy="369887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Conseqüências</a:t>
            </a:r>
            <a:endParaRPr lang="en-US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6825" name="Line 25"/>
          <p:cNvSpPr>
            <a:spLocks noChangeShapeType="1"/>
          </p:cNvSpPr>
          <p:nvPr/>
        </p:nvSpPr>
        <p:spPr bwMode="auto">
          <a:xfrm flipH="1">
            <a:off x="5508625" y="3860800"/>
            <a:ext cx="2519363" cy="1081088"/>
          </a:xfrm>
          <a:prstGeom prst="line">
            <a:avLst/>
          </a:prstGeom>
          <a:noFill/>
          <a:ln w="57150">
            <a:solidFill>
              <a:srgbClr val="FF66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6826" name="Line 28"/>
          <p:cNvSpPr>
            <a:spLocks noChangeShapeType="1"/>
          </p:cNvSpPr>
          <p:nvPr/>
        </p:nvSpPr>
        <p:spPr bwMode="auto">
          <a:xfrm>
            <a:off x="1547813" y="3573463"/>
            <a:ext cx="2252662" cy="433387"/>
          </a:xfrm>
          <a:prstGeom prst="line">
            <a:avLst/>
          </a:prstGeom>
          <a:noFill/>
          <a:ln w="57150">
            <a:solidFill>
              <a:srgbClr val="FF66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6827" name="Line 29"/>
          <p:cNvSpPr>
            <a:spLocks noChangeShapeType="1"/>
          </p:cNvSpPr>
          <p:nvPr/>
        </p:nvSpPr>
        <p:spPr bwMode="auto">
          <a:xfrm>
            <a:off x="0" y="3716338"/>
            <a:ext cx="9144000" cy="0"/>
          </a:xfrm>
          <a:prstGeom prst="line">
            <a:avLst/>
          </a:prstGeom>
          <a:noFill/>
          <a:ln w="28575" cap="rnd">
            <a:solidFill>
              <a:srgbClr val="FFFF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6828" name="Line 30"/>
          <p:cNvSpPr>
            <a:spLocks noChangeShapeType="1"/>
          </p:cNvSpPr>
          <p:nvPr/>
        </p:nvSpPr>
        <p:spPr bwMode="auto">
          <a:xfrm>
            <a:off x="34925" y="2636838"/>
            <a:ext cx="9144000" cy="0"/>
          </a:xfrm>
          <a:prstGeom prst="line">
            <a:avLst/>
          </a:prstGeom>
          <a:noFill/>
          <a:ln w="28575" cap="rnd">
            <a:solidFill>
              <a:srgbClr val="FFFF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6829" name="Text Box 31"/>
          <p:cNvSpPr txBox="1">
            <a:spLocks noChangeArrowheads="1"/>
          </p:cNvSpPr>
          <p:nvPr/>
        </p:nvSpPr>
        <p:spPr bwMode="auto">
          <a:xfrm>
            <a:off x="361950" y="3395663"/>
            <a:ext cx="1131888" cy="338137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cs typeface="Arial" charset="0"/>
              </a:rPr>
              <a:t>Interesses</a:t>
            </a:r>
          </a:p>
        </p:txBody>
      </p:sp>
      <p:sp>
        <p:nvSpPr>
          <p:cNvPr id="76830" name="Rectangle 32"/>
          <p:cNvSpPr>
            <a:spLocks noChangeArrowheads="1"/>
          </p:cNvSpPr>
          <p:nvPr/>
        </p:nvSpPr>
        <p:spPr bwMode="auto">
          <a:xfrm>
            <a:off x="395288" y="2420938"/>
            <a:ext cx="1076325" cy="338137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cs typeface="Arial" charset="0"/>
              </a:rPr>
              <a:t>Tradições</a:t>
            </a:r>
          </a:p>
        </p:txBody>
      </p:sp>
      <p:sp>
        <p:nvSpPr>
          <p:cNvPr id="76831" name="Text Box 33"/>
          <p:cNvSpPr txBox="1">
            <a:spLocks noChangeArrowheads="1"/>
          </p:cNvSpPr>
          <p:nvPr/>
        </p:nvSpPr>
        <p:spPr bwMode="auto">
          <a:xfrm>
            <a:off x="8027988" y="2446338"/>
            <a:ext cx="954087" cy="338137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cs typeface="Arial" charset="0"/>
              </a:rPr>
              <a:t>Vinculos</a:t>
            </a:r>
          </a:p>
        </p:txBody>
      </p:sp>
      <p:sp>
        <p:nvSpPr>
          <p:cNvPr id="76832" name="Text Box 34"/>
          <p:cNvSpPr txBox="1">
            <a:spLocks noChangeArrowheads="1"/>
          </p:cNvSpPr>
          <p:nvPr/>
        </p:nvSpPr>
        <p:spPr bwMode="auto">
          <a:xfrm>
            <a:off x="8027988" y="3679825"/>
            <a:ext cx="923925" cy="338138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cs typeface="Arial" charset="0"/>
              </a:rPr>
              <a:t>Desejos</a:t>
            </a:r>
          </a:p>
        </p:txBody>
      </p:sp>
      <p:sp>
        <p:nvSpPr>
          <p:cNvPr id="76833" name="Line 18"/>
          <p:cNvSpPr>
            <a:spLocks noChangeShapeType="1"/>
          </p:cNvSpPr>
          <p:nvPr/>
        </p:nvSpPr>
        <p:spPr bwMode="auto">
          <a:xfrm flipV="1">
            <a:off x="4572000" y="3429000"/>
            <a:ext cx="0" cy="403225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76834" name="Line 15"/>
          <p:cNvSpPr>
            <a:spLocks noChangeShapeType="1"/>
          </p:cNvSpPr>
          <p:nvPr/>
        </p:nvSpPr>
        <p:spPr bwMode="auto">
          <a:xfrm flipH="1">
            <a:off x="4572000" y="2492375"/>
            <a:ext cx="0" cy="431800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131086" name="Text Box 14"/>
          <p:cNvSpPr txBox="1">
            <a:spLocks noChangeArrowheads="1"/>
          </p:cNvSpPr>
          <p:nvPr/>
        </p:nvSpPr>
        <p:spPr bwMode="auto">
          <a:xfrm>
            <a:off x="3773488" y="2924175"/>
            <a:ext cx="1589087" cy="708025"/>
          </a:xfrm>
          <a:prstGeom prst="rect">
            <a:avLst/>
          </a:prstGeom>
          <a:solidFill>
            <a:srgbClr val="0000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Qualidade</a:t>
            </a:r>
            <a:br>
              <a:rPr lang="pt-BR" sz="2000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2000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de Vida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6836" name="Text Box 7"/>
          <p:cNvSpPr txBox="1">
            <a:spLocks noChangeArrowheads="1"/>
          </p:cNvSpPr>
          <p:nvPr/>
        </p:nvSpPr>
        <p:spPr bwMode="auto">
          <a:xfrm>
            <a:off x="-36513" y="6575425"/>
            <a:ext cx="1139826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2"/>
          <p:cNvSpPr txBox="1">
            <a:spLocks noChangeArrowheads="1"/>
          </p:cNvSpPr>
          <p:nvPr/>
        </p:nvSpPr>
        <p:spPr bwMode="auto">
          <a:xfrm>
            <a:off x="2441575" y="5805488"/>
            <a:ext cx="1557338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66"/>
                </a:solidFill>
              </a:rPr>
              <a:t>Aspectos</a:t>
            </a:r>
          </a:p>
          <a:p>
            <a:pPr algn="ctr" eaLnBrk="0" hangingPunct="0"/>
            <a:r>
              <a:rPr lang="pt-BR" sz="2400" b="1">
                <a:solidFill>
                  <a:srgbClr val="FFFF66"/>
                </a:solidFill>
              </a:rPr>
              <a:t>Morais</a:t>
            </a:r>
            <a:endParaRPr lang="pt-BR" sz="2400">
              <a:solidFill>
                <a:srgbClr val="FFFF66"/>
              </a:solidFill>
              <a:latin typeface="Tahoma" pitchFamily="34" charset="0"/>
            </a:endParaRPr>
          </a:p>
        </p:txBody>
      </p:sp>
      <p:sp>
        <p:nvSpPr>
          <p:cNvPr id="78850" name="Text Box 3"/>
          <p:cNvSpPr txBox="1">
            <a:spLocks noChangeArrowheads="1"/>
          </p:cNvSpPr>
          <p:nvPr/>
        </p:nvSpPr>
        <p:spPr bwMode="auto">
          <a:xfrm>
            <a:off x="431800" y="3068638"/>
            <a:ext cx="2133600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Assistenciais</a:t>
            </a:r>
            <a:endParaRPr lang="pt-BR" sz="2400">
              <a:solidFill>
                <a:srgbClr val="FFFFCC"/>
              </a:solidFill>
              <a:latin typeface="Times New Roman" pitchFamily="18" charset="0"/>
            </a:endParaRPr>
          </a:p>
        </p:txBody>
      </p:sp>
      <p:sp>
        <p:nvSpPr>
          <p:cNvPr id="78851" name="Text Box 4"/>
          <p:cNvSpPr txBox="1">
            <a:spLocks noChangeArrowheads="1"/>
          </p:cNvSpPr>
          <p:nvPr/>
        </p:nvSpPr>
        <p:spPr bwMode="auto">
          <a:xfrm>
            <a:off x="5695950" y="476250"/>
            <a:ext cx="1641475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Políticos</a:t>
            </a:r>
          </a:p>
        </p:txBody>
      </p:sp>
      <p:sp>
        <p:nvSpPr>
          <p:cNvPr id="78852" name="Text Box 5"/>
          <p:cNvSpPr txBox="1">
            <a:spLocks noChangeArrowheads="1"/>
          </p:cNvSpPr>
          <p:nvPr/>
        </p:nvSpPr>
        <p:spPr bwMode="auto">
          <a:xfrm>
            <a:off x="7340600" y="3389313"/>
            <a:ext cx="17414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t-BR" sz="2400" b="1">
                <a:solidFill>
                  <a:srgbClr val="FFFFCC"/>
                </a:solidFill>
              </a:rPr>
              <a:t>Aspectos</a:t>
            </a:r>
          </a:p>
          <a:p>
            <a:pPr algn="ctr"/>
            <a:r>
              <a:rPr lang="pt-BR" sz="2400" b="1">
                <a:solidFill>
                  <a:srgbClr val="FFFFCC"/>
                </a:solidFill>
              </a:rPr>
              <a:t>Científicos</a:t>
            </a:r>
            <a:endParaRPr lang="en-US" sz="2400" b="1">
              <a:solidFill>
                <a:srgbClr val="FFFFCC"/>
              </a:solidFill>
            </a:endParaRPr>
          </a:p>
        </p:txBody>
      </p:sp>
      <p:sp>
        <p:nvSpPr>
          <p:cNvPr id="78853" name="Line 6"/>
          <p:cNvSpPr>
            <a:spLocks noChangeShapeType="1"/>
          </p:cNvSpPr>
          <p:nvPr/>
        </p:nvSpPr>
        <p:spPr bwMode="auto">
          <a:xfrm>
            <a:off x="2586038" y="3500438"/>
            <a:ext cx="647700" cy="11430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54" name="Line 7"/>
          <p:cNvSpPr>
            <a:spLocks noChangeShapeType="1"/>
          </p:cNvSpPr>
          <p:nvPr/>
        </p:nvSpPr>
        <p:spPr bwMode="auto">
          <a:xfrm flipH="1" flipV="1">
            <a:off x="6257925" y="3759200"/>
            <a:ext cx="865188" cy="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55" name="Line 8"/>
          <p:cNvSpPr>
            <a:spLocks noChangeShapeType="1"/>
          </p:cNvSpPr>
          <p:nvPr/>
        </p:nvSpPr>
        <p:spPr bwMode="auto">
          <a:xfrm flipV="1">
            <a:off x="2657475" y="4149725"/>
            <a:ext cx="719138" cy="287338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56" name="Line 9"/>
          <p:cNvSpPr>
            <a:spLocks noChangeShapeType="1"/>
          </p:cNvSpPr>
          <p:nvPr/>
        </p:nvSpPr>
        <p:spPr bwMode="auto">
          <a:xfrm flipV="1">
            <a:off x="2801938" y="4724400"/>
            <a:ext cx="647700" cy="649288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57" name="Text Box 10"/>
          <p:cNvSpPr txBox="1">
            <a:spLocks noChangeArrowheads="1"/>
          </p:cNvSpPr>
          <p:nvPr/>
        </p:nvSpPr>
        <p:spPr bwMode="auto">
          <a:xfrm>
            <a:off x="1073150" y="5062538"/>
            <a:ext cx="1557338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99"/>
                </a:solidFill>
              </a:rPr>
              <a:t>Aspectos</a:t>
            </a:r>
            <a:br>
              <a:rPr lang="pt-BR" sz="2400" b="1">
                <a:solidFill>
                  <a:srgbClr val="FFFF99"/>
                </a:solidFill>
              </a:rPr>
            </a:br>
            <a:r>
              <a:rPr lang="pt-BR" sz="2400" b="1">
                <a:solidFill>
                  <a:srgbClr val="FFFF99"/>
                </a:solidFill>
              </a:rPr>
              <a:t>Sociais</a:t>
            </a:r>
          </a:p>
        </p:txBody>
      </p:sp>
      <p:sp>
        <p:nvSpPr>
          <p:cNvPr id="78858" name="Text Box 11"/>
          <p:cNvSpPr txBox="1">
            <a:spLocks noChangeArrowheads="1"/>
          </p:cNvSpPr>
          <p:nvPr/>
        </p:nvSpPr>
        <p:spPr bwMode="auto">
          <a:xfrm>
            <a:off x="6905625" y="4292600"/>
            <a:ext cx="2147888" cy="11874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Econômicos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e Financeiros</a:t>
            </a:r>
          </a:p>
        </p:txBody>
      </p:sp>
      <p:sp>
        <p:nvSpPr>
          <p:cNvPr id="78859" name="Line 12"/>
          <p:cNvSpPr>
            <a:spLocks noChangeShapeType="1"/>
          </p:cNvSpPr>
          <p:nvPr/>
        </p:nvSpPr>
        <p:spPr bwMode="auto">
          <a:xfrm flipH="1">
            <a:off x="5249863" y="1412875"/>
            <a:ext cx="504825" cy="86360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60" name="Line 13"/>
          <p:cNvSpPr>
            <a:spLocks noChangeShapeType="1"/>
          </p:cNvSpPr>
          <p:nvPr/>
        </p:nvSpPr>
        <p:spPr bwMode="auto">
          <a:xfrm flipH="1" flipV="1">
            <a:off x="6181725" y="4410075"/>
            <a:ext cx="685800" cy="38100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61" name="Text Box 14"/>
          <p:cNvSpPr txBox="1">
            <a:spLocks noChangeArrowheads="1"/>
          </p:cNvSpPr>
          <p:nvPr/>
        </p:nvSpPr>
        <p:spPr bwMode="auto">
          <a:xfrm>
            <a:off x="6499225" y="1238250"/>
            <a:ext cx="2062163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Psicológicos</a:t>
            </a:r>
          </a:p>
        </p:txBody>
      </p:sp>
      <p:sp>
        <p:nvSpPr>
          <p:cNvPr id="78862" name="Line 15"/>
          <p:cNvSpPr>
            <a:spLocks noChangeShapeType="1"/>
          </p:cNvSpPr>
          <p:nvPr/>
        </p:nvSpPr>
        <p:spPr bwMode="auto">
          <a:xfrm flipH="1" flipV="1">
            <a:off x="5681663" y="4868863"/>
            <a:ext cx="419100" cy="792162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63" name="Text Box 16"/>
          <p:cNvSpPr txBox="1">
            <a:spLocks noChangeArrowheads="1"/>
          </p:cNvSpPr>
          <p:nvPr/>
        </p:nvSpPr>
        <p:spPr bwMode="auto">
          <a:xfrm>
            <a:off x="712788" y="4054475"/>
            <a:ext cx="1739900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Biológicos</a:t>
            </a:r>
          </a:p>
        </p:txBody>
      </p:sp>
      <p:sp>
        <p:nvSpPr>
          <p:cNvPr id="78864" name="Line 17"/>
          <p:cNvSpPr>
            <a:spLocks noChangeShapeType="1"/>
          </p:cNvSpPr>
          <p:nvPr/>
        </p:nvSpPr>
        <p:spPr bwMode="auto">
          <a:xfrm flipV="1">
            <a:off x="3521075" y="5013325"/>
            <a:ext cx="504825" cy="792163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65" name="Text Box 18"/>
          <p:cNvSpPr txBox="1">
            <a:spLocks noChangeArrowheads="1"/>
          </p:cNvSpPr>
          <p:nvPr/>
        </p:nvSpPr>
        <p:spPr bwMode="auto">
          <a:xfrm>
            <a:off x="1001713" y="1268413"/>
            <a:ext cx="1741487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Espirituais</a:t>
            </a:r>
            <a:endParaRPr lang="pt-BR" sz="2400">
              <a:solidFill>
                <a:srgbClr val="FFFFCC"/>
              </a:solidFill>
              <a:latin typeface="Times New Roman" pitchFamily="18" charset="0"/>
            </a:endParaRPr>
          </a:p>
        </p:txBody>
      </p:sp>
      <p:sp>
        <p:nvSpPr>
          <p:cNvPr id="78866" name="Line 19"/>
          <p:cNvSpPr>
            <a:spLocks noChangeShapeType="1"/>
          </p:cNvSpPr>
          <p:nvPr/>
        </p:nvSpPr>
        <p:spPr bwMode="auto">
          <a:xfrm>
            <a:off x="2981325" y="1971675"/>
            <a:ext cx="685800" cy="68580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67" name="Text Box 20"/>
          <p:cNvSpPr txBox="1">
            <a:spLocks noChangeArrowheads="1"/>
          </p:cNvSpPr>
          <p:nvPr/>
        </p:nvSpPr>
        <p:spPr bwMode="auto">
          <a:xfrm>
            <a:off x="5897563" y="5805488"/>
            <a:ext cx="1557337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99"/>
                </a:solidFill>
              </a:rPr>
              <a:t>Aspectos</a:t>
            </a:r>
            <a:br>
              <a:rPr lang="pt-BR" sz="2400" b="1">
                <a:solidFill>
                  <a:srgbClr val="FFFF99"/>
                </a:solidFill>
              </a:rPr>
            </a:br>
            <a:r>
              <a:rPr lang="pt-BR" sz="2400" b="1">
                <a:solidFill>
                  <a:srgbClr val="FFFF99"/>
                </a:solidFill>
              </a:rPr>
              <a:t> Legais</a:t>
            </a:r>
          </a:p>
        </p:txBody>
      </p:sp>
      <p:sp>
        <p:nvSpPr>
          <p:cNvPr id="78868" name="Line 21"/>
          <p:cNvSpPr>
            <a:spLocks noChangeShapeType="1"/>
          </p:cNvSpPr>
          <p:nvPr/>
        </p:nvSpPr>
        <p:spPr bwMode="auto">
          <a:xfrm flipH="1">
            <a:off x="5572125" y="1895475"/>
            <a:ext cx="762000" cy="83820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152598" name="Text Box 22"/>
          <p:cNvSpPr txBox="1">
            <a:spLocks noChangeArrowheads="1"/>
          </p:cNvSpPr>
          <p:nvPr/>
        </p:nvSpPr>
        <p:spPr bwMode="auto">
          <a:xfrm>
            <a:off x="3513138" y="2565400"/>
            <a:ext cx="24161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4000" b="1" dirty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Bioética</a:t>
            </a:r>
            <a:r>
              <a:rPr lang="pt-BR" sz="4000" b="1" dirty="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pt-BR" sz="4000" b="1" dirty="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pt-BR" sz="1400" b="1" dirty="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pt-BR" sz="3600" b="1" dirty="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</a:t>
            </a:r>
            <a:br>
              <a:rPr lang="pt-BR" sz="3600" b="1" dirty="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pt-BR" sz="3600" b="1" dirty="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Qualidade</a:t>
            </a:r>
            <a:br>
              <a:rPr lang="pt-BR" sz="3600" b="1" dirty="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pt-BR" sz="3600" b="1" dirty="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 Vida</a:t>
            </a:r>
            <a:endParaRPr lang="pt-BR" sz="3600" b="1" dirty="0">
              <a:solidFill>
                <a:srgbClr val="FFFF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endParaRPr lang="en-US" sz="2000" b="1" dirty="0">
              <a:solidFill>
                <a:srgbClr val="FFFF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8870" name="Text Box 23"/>
          <p:cNvSpPr txBox="1">
            <a:spLocks noChangeArrowheads="1"/>
          </p:cNvSpPr>
          <p:nvPr/>
        </p:nvSpPr>
        <p:spPr bwMode="auto">
          <a:xfrm>
            <a:off x="7019925" y="2124075"/>
            <a:ext cx="2232025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 Educacionais</a:t>
            </a:r>
          </a:p>
        </p:txBody>
      </p:sp>
      <p:sp>
        <p:nvSpPr>
          <p:cNvPr id="78871" name="Line 24"/>
          <p:cNvSpPr>
            <a:spLocks noChangeShapeType="1"/>
          </p:cNvSpPr>
          <p:nvPr/>
        </p:nvSpPr>
        <p:spPr bwMode="auto">
          <a:xfrm flipH="1">
            <a:off x="5953125" y="2886075"/>
            <a:ext cx="1143000" cy="30480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72" name="Text Box 25"/>
          <p:cNvSpPr txBox="1">
            <a:spLocks noChangeArrowheads="1"/>
          </p:cNvSpPr>
          <p:nvPr/>
        </p:nvSpPr>
        <p:spPr bwMode="auto">
          <a:xfrm>
            <a:off x="568325" y="2205038"/>
            <a:ext cx="2097088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Profissionais</a:t>
            </a:r>
            <a:endParaRPr lang="pt-BR" sz="2400">
              <a:solidFill>
                <a:srgbClr val="FFFFCC"/>
              </a:solidFill>
              <a:latin typeface="Times New Roman" pitchFamily="18" charset="0"/>
            </a:endParaRPr>
          </a:p>
        </p:txBody>
      </p:sp>
      <p:sp>
        <p:nvSpPr>
          <p:cNvPr id="78873" name="Line 26"/>
          <p:cNvSpPr>
            <a:spLocks noChangeShapeType="1"/>
          </p:cNvSpPr>
          <p:nvPr/>
        </p:nvSpPr>
        <p:spPr bwMode="auto">
          <a:xfrm>
            <a:off x="2676525" y="2886075"/>
            <a:ext cx="773113" cy="182563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74" name="Text Box 27"/>
          <p:cNvSpPr txBox="1">
            <a:spLocks noChangeArrowheads="1"/>
          </p:cNvSpPr>
          <p:nvPr/>
        </p:nvSpPr>
        <p:spPr bwMode="auto">
          <a:xfrm>
            <a:off x="1936750" y="519113"/>
            <a:ext cx="1641475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Culturais</a:t>
            </a:r>
          </a:p>
        </p:txBody>
      </p:sp>
      <p:sp>
        <p:nvSpPr>
          <p:cNvPr id="78875" name="Line 28"/>
          <p:cNvSpPr>
            <a:spLocks noChangeShapeType="1"/>
          </p:cNvSpPr>
          <p:nvPr/>
        </p:nvSpPr>
        <p:spPr bwMode="auto">
          <a:xfrm>
            <a:off x="3376613" y="1484313"/>
            <a:ext cx="720725" cy="865187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76" name="Text Box 29"/>
          <p:cNvSpPr txBox="1">
            <a:spLocks noChangeArrowheads="1"/>
          </p:cNvSpPr>
          <p:nvPr/>
        </p:nvSpPr>
        <p:spPr bwMode="auto">
          <a:xfrm>
            <a:off x="3717925" y="260350"/>
            <a:ext cx="1827213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CC"/>
                </a:solidFill>
              </a:rPr>
              <a:t>Aspectos </a:t>
            </a:r>
            <a:br>
              <a:rPr lang="pt-BR" sz="2400" b="1">
                <a:solidFill>
                  <a:srgbClr val="FFFFCC"/>
                </a:solidFill>
              </a:rPr>
            </a:br>
            <a:r>
              <a:rPr lang="pt-BR" sz="2400" b="1">
                <a:solidFill>
                  <a:srgbClr val="FFFFCC"/>
                </a:solidFill>
              </a:rPr>
              <a:t>Ambientais</a:t>
            </a:r>
          </a:p>
        </p:txBody>
      </p:sp>
      <p:sp>
        <p:nvSpPr>
          <p:cNvPr id="78877" name="Line 30"/>
          <p:cNvSpPr>
            <a:spLocks noChangeShapeType="1"/>
          </p:cNvSpPr>
          <p:nvPr/>
        </p:nvSpPr>
        <p:spPr bwMode="auto">
          <a:xfrm flipH="1">
            <a:off x="4673600" y="1268413"/>
            <a:ext cx="0" cy="1008062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78" name="Text Box 31"/>
          <p:cNvSpPr txBox="1">
            <a:spLocks noChangeArrowheads="1"/>
          </p:cNvSpPr>
          <p:nvPr/>
        </p:nvSpPr>
        <p:spPr bwMode="auto">
          <a:xfrm>
            <a:off x="4152900" y="6035675"/>
            <a:ext cx="1557338" cy="822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400" b="1">
                <a:solidFill>
                  <a:srgbClr val="FFFF66"/>
                </a:solidFill>
              </a:rPr>
              <a:t>Aspectos</a:t>
            </a:r>
          </a:p>
          <a:p>
            <a:pPr algn="ctr" eaLnBrk="0" hangingPunct="0"/>
            <a:r>
              <a:rPr lang="pt-BR" sz="2400" b="1">
                <a:solidFill>
                  <a:srgbClr val="FFFF66"/>
                </a:solidFill>
              </a:rPr>
              <a:t>Éticos</a:t>
            </a:r>
            <a:endParaRPr lang="pt-BR" sz="2400">
              <a:solidFill>
                <a:srgbClr val="FFFF66"/>
              </a:solidFill>
              <a:latin typeface="Tahoma" pitchFamily="34" charset="0"/>
            </a:endParaRPr>
          </a:p>
        </p:txBody>
      </p:sp>
      <p:sp>
        <p:nvSpPr>
          <p:cNvPr id="78879" name="Line 32"/>
          <p:cNvSpPr>
            <a:spLocks noChangeShapeType="1"/>
          </p:cNvSpPr>
          <p:nvPr/>
        </p:nvSpPr>
        <p:spPr bwMode="auto">
          <a:xfrm flipH="1" flipV="1">
            <a:off x="4889500" y="4941888"/>
            <a:ext cx="0" cy="86360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8880" name="Text Box 35"/>
          <p:cNvSpPr txBox="1">
            <a:spLocks noChangeArrowheads="1"/>
          </p:cNvSpPr>
          <p:nvPr/>
        </p:nvSpPr>
        <p:spPr bwMode="auto">
          <a:xfrm>
            <a:off x="228600" y="228600"/>
            <a:ext cx="16414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400" b="1">
                <a:solidFill>
                  <a:srgbClr val="FFFF99"/>
                </a:solidFill>
              </a:rPr>
              <a:t>Bioética </a:t>
            </a:r>
            <a:br>
              <a:rPr lang="pt-BR" sz="2400" b="1">
                <a:solidFill>
                  <a:srgbClr val="FFFF99"/>
                </a:solidFill>
              </a:rPr>
            </a:br>
            <a:r>
              <a:rPr lang="pt-BR" sz="2400" b="1">
                <a:solidFill>
                  <a:srgbClr val="FFFF99"/>
                </a:solidFill>
              </a:rPr>
              <a:t>Complexa</a:t>
            </a:r>
            <a:endParaRPr lang="en-US" sz="2400" b="1">
              <a:solidFill>
                <a:srgbClr val="FFFF99"/>
              </a:solidFill>
            </a:endParaRPr>
          </a:p>
        </p:txBody>
      </p:sp>
      <p:sp>
        <p:nvSpPr>
          <p:cNvPr id="78881" name="Text Box 7"/>
          <p:cNvSpPr txBox="1">
            <a:spLocks noChangeArrowheads="1"/>
          </p:cNvSpPr>
          <p:nvPr/>
        </p:nvSpPr>
        <p:spPr bwMode="auto">
          <a:xfrm>
            <a:off x="0" y="6575425"/>
            <a:ext cx="11287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Times New Roman" pitchFamily="18" charset="0"/>
              </a:rPr>
              <a:t>©</a:t>
            </a:r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Goldim/2010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68288" indent="-268288" eaLnBrk="1" hangingPunct="1"/>
            <a:r>
              <a:rPr lang="pt-BR" sz="2400" b="1" smtClean="0">
                <a:solidFill>
                  <a:srgbClr val="FFFFCC"/>
                </a:solidFill>
              </a:rPr>
              <a:t>Valorização de variáveis mais amplas</a:t>
            </a:r>
          </a:p>
          <a:p>
            <a:pPr marL="268288" indent="-268288" eaLnBrk="1" hangingPunct="1"/>
            <a:endParaRPr lang="pt-BR" sz="2400" b="1" smtClean="0">
              <a:solidFill>
                <a:srgbClr val="FFFFCC"/>
              </a:solidFill>
              <a:cs typeface="Arial" charset="0"/>
            </a:endParaRPr>
          </a:p>
          <a:p>
            <a:pPr marL="268288" indent="-268288" eaLnBrk="1" hangingPunct="1"/>
            <a:r>
              <a:rPr lang="pt-BR" sz="2400" b="1" smtClean="0">
                <a:solidFill>
                  <a:srgbClr val="FFFFCC"/>
                </a:solidFill>
                <a:cs typeface="Arial" charset="0"/>
              </a:rPr>
              <a:t>Não somente o controle de sintomas, diminuição da mortalidade e aumento da expectativa de vida</a:t>
            </a:r>
          </a:p>
          <a:p>
            <a:pPr marL="268288" indent="-268288" eaLnBrk="1" hangingPunct="1"/>
            <a:endParaRPr lang="pt-BR" sz="2400" b="1" smtClean="0">
              <a:solidFill>
                <a:srgbClr val="FFFFCC"/>
              </a:solidFill>
              <a:cs typeface="Arial" charset="0"/>
            </a:endParaRPr>
          </a:p>
          <a:p>
            <a:pPr marL="268288" indent="-268288" eaLnBrk="1" hangingPunct="1"/>
            <a:r>
              <a:rPr lang="pt-BR" sz="2400" b="1" smtClean="0">
                <a:solidFill>
                  <a:srgbClr val="FFFFCC"/>
                </a:solidFill>
                <a:cs typeface="Arial" charset="0"/>
              </a:rPr>
              <a:t>Condições e estilo de vida, desenvolvimento sustentável, ecologia humana, democracia e direitos humanos e sociais</a:t>
            </a:r>
          </a:p>
        </p:txBody>
      </p:sp>
      <p:sp>
        <p:nvSpPr>
          <p:cNvPr id="80898" name="CaixaDeTexto 4"/>
          <p:cNvSpPr txBox="1">
            <a:spLocks noChangeArrowheads="1"/>
          </p:cNvSpPr>
          <p:nvPr/>
        </p:nvSpPr>
        <p:spPr bwMode="auto">
          <a:xfrm>
            <a:off x="684213" y="5653088"/>
            <a:ext cx="83518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b="1">
                <a:solidFill>
                  <a:srgbClr val="FFFFCC"/>
                </a:solidFill>
              </a:rPr>
              <a:t>Marcelo Pio de Almeida Fleck  e colaboradores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Desenvolvimento da versão em português do instrumento de avaliação de </a:t>
            </a:r>
          </a:p>
          <a:p>
            <a:pPr algn="r"/>
            <a:r>
              <a:rPr lang="pt-BR" sz="1400" b="1">
                <a:solidFill>
                  <a:srgbClr val="FFFFCC"/>
                </a:solidFill>
              </a:rPr>
              <a:t>qualidade de vida da Organização Mundial de Saúde (WHOQOL-100).  </a:t>
            </a:r>
          </a:p>
          <a:p>
            <a:pPr algn="r"/>
            <a:r>
              <a:rPr lang="en-US" sz="1400" b="1">
                <a:solidFill>
                  <a:srgbClr val="FFFFCC"/>
                </a:solidFill>
              </a:rPr>
              <a:t>Rev. ABP/APAL. 1999;21(1):19-28.</a:t>
            </a:r>
            <a:endParaRPr lang="pt-BR" sz="1400">
              <a:solidFill>
                <a:srgbClr val="FFFFCC"/>
              </a:solidFill>
            </a:endParaRPr>
          </a:p>
        </p:txBody>
      </p:sp>
      <p:sp>
        <p:nvSpPr>
          <p:cNvPr id="80899" name="Retângulo 8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/>
          </a:p>
        </p:txBody>
      </p:sp>
      <p:sp>
        <p:nvSpPr>
          <p:cNvPr id="80900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09600" y="1981200"/>
            <a:ext cx="8229600" cy="4114800"/>
          </a:xfrm>
        </p:spPr>
        <p:txBody>
          <a:bodyPr/>
          <a:lstStyle/>
          <a:p>
            <a:r>
              <a:rPr lang="pt-BR" smtClean="0">
                <a:solidFill>
                  <a:srgbClr val="FFFFCC"/>
                </a:solidFill>
                <a:latin typeface="Arial" charset="0"/>
                <a:cs typeface="Arial" charset="0"/>
              </a:rPr>
              <a:t>Critério Absoluto ou Critério Relativo</a:t>
            </a:r>
          </a:p>
          <a:p>
            <a:endParaRPr lang="pt-BR" smtClean="0">
              <a:solidFill>
                <a:srgbClr val="FFFFCC"/>
              </a:solidFill>
              <a:latin typeface="Arial" charset="0"/>
              <a:cs typeface="Arial" charset="0"/>
            </a:endParaRPr>
          </a:p>
          <a:p>
            <a:r>
              <a:rPr lang="pt-BR" smtClean="0">
                <a:solidFill>
                  <a:srgbClr val="FFFFCC"/>
                </a:solidFill>
                <a:latin typeface="Arial" charset="0"/>
                <a:cs typeface="Arial" charset="0"/>
              </a:rPr>
              <a:t>Igualdade ou Equidade </a:t>
            </a:r>
          </a:p>
          <a:p>
            <a:endParaRPr lang="pt-BR" smtClean="0">
              <a:solidFill>
                <a:srgbClr val="FFFFCC"/>
              </a:solidFill>
              <a:latin typeface="Arial" charset="0"/>
              <a:cs typeface="Arial" charset="0"/>
            </a:endParaRPr>
          </a:p>
          <a:p>
            <a:r>
              <a:rPr lang="pt-BR" smtClean="0">
                <a:solidFill>
                  <a:srgbClr val="FFFFCC"/>
                </a:solidFill>
                <a:latin typeface="Arial" charset="0"/>
                <a:cs typeface="Arial" charset="0"/>
              </a:rPr>
              <a:t> Ética e Políticas Públicas</a:t>
            </a:r>
          </a:p>
        </p:txBody>
      </p:sp>
      <p:sp>
        <p:nvSpPr>
          <p:cNvPr id="81922" name="Retângulo 5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81923" name="Text Box 7"/>
          <p:cNvSpPr txBox="1">
            <a:spLocks noChangeArrowheads="1"/>
          </p:cNvSpPr>
          <p:nvPr/>
        </p:nvSpPr>
        <p:spPr bwMode="auto">
          <a:xfrm>
            <a:off x="0" y="6575425"/>
            <a:ext cx="11398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CaixaDeTexto 3"/>
          <p:cNvSpPr txBox="1">
            <a:spLocks noChangeArrowheads="1"/>
          </p:cNvSpPr>
          <p:nvPr/>
        </p:nvSpPr>
        <p:spPr bwMode="auto">
          <a:xfrm>
            <a:off x="698500" y="1557338"/>
            <a:ext cx="7761288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800" b="1">
                <a:solidFill>
                  <a:srgbClr val="FFFFCC"/>
                </a:solidFill>
                <a:cs typeface="Arial" charset="0"/>
              </a:rPr>
              <a:t>PUBMED</a:t>
            </a:r>
          </a:p>
          <a:p>
            <a:endParaRPr lang="pt-BR" b="1">
              <a:solidFill>
                <a:srgbClr val="FFFFCC"/>
              </a:solidFill>
              <a:latin typeface="Calibri" pitchFamily="34" charset="0"/>
            </a:endParaRPr>
          </a:p>
          <a:p>
            <a:endParaRPr lang="pt-BR" b="1">
              <a:solidFill>
                <a:srgbClr val="FFFFCC"/>
              </a:solidFill>
              <a:latin typeface="Calibri" pitchFamily="34" charset="0"/>
            </a:endParaRPr>
          </a:p>
          <a:p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130.364 quality of life</a:t>
            </a:r>
          </a:p>
          <a:p>
            <a:endParaRPr lang="pt-BR" b="1">
              <a:solidFill>
                <a:srgbClr val="FFFFCC"/>
              </a:solidFill>
              <a:latin typeface="Calibri" pitchFamily="34" charset="0"/>
            </a:endParaRPr>
          </a:p>
          <a:p>
            <a:endParaRPr lang="pt-BR" b="1">
              <a:solidFill>
                <a:srgbClr val="FFFFCC"/>
              </a:solidFill>
              <a:latin typeface="Calibri" pitchFamily="34" charset="0"/>
            </a:endParaRPr>
          </a:p>
          <a:p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	61.886 (47,5%) quality of life AND health</a:t>
            </a:r>
          </a:p>
          <a:p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 </a:t>
            </a:r>
          </a:p>
          <a:p>
            <a:endParaRPr lang="pt-BR" b="1">
              <a:solidFill>
                <a:srgbClr val="FFFFCC"/>
              </a:solidFill>
              <a:latin typeface="Calibri" pitchFamily="34" charset="0"/>
            </a:endParaRPr>
          </a:p>
          <a:p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		2.341 (1,8%) quality of life AND genetics</a:t>
            </a:r>
          </a:p>
          <a:p>
            <a:endParaRPr lang="pt-BR" b="1">
              <a:solidFill>
                <a:srgbClr val="FFFFCC"/>
              </a:solidFill>
              <a:latin typeface="Calibri" pitchFamily="34" charset="0"/>
            </a:endParaRPr>
          </a:p>
          <a:p>
            <a:endParaRPr lang="pt-BR" b="1">
              <a:solidFill>
                <a:srgbClr val="FFFFCC"/>
              </a:solidFill>
              <a:latin typeface="Calibri" pitchFamily="34" charset="0"/>
            </a:endParaRPr>
          </a:p>
          <a:p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			706 (0,5%) quality of life AND health AND genetics</a:t>
            </a:r>
          </a:p>
        </p:txBody>
      </p:sp>
      <p:sp>
        <p:nvSpPr>
          <p:cNvPr id="60418" name="Retângulo 7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60419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  <p:sp>
        <p:nvSpPr>
          <p:cNvPr id="82946" name="Retângulo 11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755650" y="1916113"/>
            <a:ext cx="3671888" cy="3241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874713" y="3359150"/>
            <a:ext cx="3305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t-BR" sz="3600" b="1">
                <a:solidFill>
                  <a:srgbClr val="FFFFCC"/>
                </a:solidFill>
                <a:cs typeface="Arial" charset="0"/>
              </a:rPr>
              <a:t>Vida biológica</a:t>
            </a:r>
          </a:p>
        </p:txBody>
      </p:sp>
      <p:sp>
        <p:nvSpPr>
          <p:cNvPr id="82949" name="CaixaDeTexto 9"/>
          <p:cNvSpPr txBox="1">
            <a:spLocks noChangeArrowheads="1"/>
          </p:cNvSpPr>
          <p:nvPr/>
        </p:nvSpPr>
        <p:spPr bwMode="auto">
          <a:xfrm>
            <a:off x="1187450" y="2917825"/>
            <a:ext cx="2755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FFFFCC"/>
                </a:solidFill>
                <a:cs typeface="Arial" charset="0"/>
              </a:rPr>
              <a:t>Qualidade de</a:t>
            </a:r>
          </a:p>
        </p:txBody>
      </p:sp>
      <p:sp>
        <p:nvSpPr>
          <p:cNvPr id="14" name="Elipse 13"/>
          <p:cNvSpPr/>
          <p:nvPr/>
        </p:nvSpPr>
        <p:spPr>
          <a:xfrm>
            <a:off x="4859338" y="1916113"/>
            <a:ext cx="3673475" cy="3241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2951" name="Text Box 5"/>
          <p:cNvSpPr txBox="1">
            <a:spLocks noChangeArrowheads="1"/>
          </p:cNvSpPr>
          <p:nvPr/>
        </p:nvSpPr>
        <p:spPr bwMode="auto">
          <a:xfrm>
            <a:off x="5567363" y="3438525"/>
            <a:ext cx="2390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t-BR" sz="3600" b="1">
                <a:solidFill>
                  <a:srgbClr val="FFFFCC"/>
                </a:solidFill>
                <a:cs typeface="Arial" charset="0"/>
              </a:rPr>
              <a:t>Bem viver</a:t>
            </a:r>
          </a:p>
        </p:txBody>
      </p:sp>
      <p:sp>
        <p:nvSpPr>
          <p:cNvPr id="82952" name="CaixaDeTexto 8"/>
          <p:cNvSpPr txBox="1">
            <a:spLocks noChangeArrowheads="1"/>
          </p:cNvSpPr>
          <p:nvPr/>
        </p:nvSpPr>
        <p:spPr bwMode="auto">
          <a:xfrm>
            <a:off x="5416550" y="2997200"/>
            <a:ext cx="2755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FFFFCC"/>
                </a:solidFill>
                <a:cs typeface="Arial" charset="0"/>
              </a:rPr>
              <a:t>Qualidade 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  <p:sp>
        <p:nvSpPr>
          <p:cNvPr id="83970" name="Retângulo 11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971550" y="1916113"/>
            <a:ext cx="3671888" cy="3241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122363" y="3719513"/>
            <a:ext cx="3305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t-BR" sz="3600" b="1">
                <a:solidFill>
                  <a:srgbClr val="FFFFCC"/>
                </a:solidFill>
                <a:cs typeface="Arial" charset="0"/>
              </a:rPr>
              <a:t>Vida biológica</a:t>
            </a:r>
          </a:p>
        </p:txBody>
      </p:sp>
      <p:sp>
        <p:nvSpPr>
          <p:cNvPr id="14" name="Elipse 13"/>
          <p:cNvSpPr/>
          <p:nvPr/>
        </p:nvSpPr>
        <p:spPr>
          <a:xfrm>
            <a:off x="4643438" y="1916113"/>
            <a:ext cx="3673475" cy="3241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83974" name="Text Box 5"/>
          <p:cNvSpPr txBox="1">
            <a:spLocks noChangeArrowheads="1"/>
          </p:cNvSpPr>
          <p:nvPr/>
        </p:nvSpPr>
        <p:spPr bwMode="auto">
          <a:xfrm>
            <a:off x="5435600" y="3719513"/>
            <a:ext cx="23907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t-BR" sz="3600" b="1">
                <a:solidFill>
                  <a:srgbClr val="FFFFCC"/>
                </a:solidFill>
                <a:cs typeface="Arial" charset="0"/>
              </a:rPr>
              <a:t>Bem viver</a:t>
            </a:r>
          </a:p>
        </p:txBody>
      </p:sp>
      <p:sp>
        <p:nvSpPr>
          <p:cNvPr id="83975" name="CaixaDeTexto 9"/>
          <p:cNvSpPr txBox="1">
            <a:spLocks noChangeArrowheads="1"/>
          </p:cNvSpPr>
          <p:nvPr/>
        </p:nvSpPr>
        <p:spPr bwMode="auto">
          <a:xfrm>
            <a:off x="3184525" y="3203575"/>
            <a:ext cx="2755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FFFFCC"/>
                </a:solidFill>
                <a:cs typeface="Arial" charset="0"/>
              </a:rPr>
              <a:t>Qualidade de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2"/>
          <p:cNvSpPr txBox="1">
            <a:spLocks noChangeArrowheads="1"/>
          </p:cNvSpPr>
          <p:nvPr/>
        </p:nvSpPr>
        <p:spPr bwMode="auto">
          <a:xfrm>
            <a:off x="3276600" y="952500"/>
            <a:ext cx="2374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3200">
                <a:solidFill>
                  <a:srgbClr val="FFFFCC"/>
                </a:solidFill>
                <a:latin typeface="Calibri" pitchFamily="34" charset="0"/>
              </a:rPr>
              <a:t> </a:t>
            </a:r>
            <a:r>
              <a:rPr lang="pt-BR" sz="4000" b="1">
                <a:solidFill>
                  <a:srgbClr val="FFFFCC"/>
                </a:solidFill>
                <a:latin typeface="Calibri" pitchFamily="34" charset="0"/>
              </a:rPr>
              <a:t>Igualdade</a:t>
            </a:r>
          </a:p>
        </p:txBody>
      </p:sp>
      <p:sp>
        <p:nvSpPr>
          <p:cNvPr id="84994" name="Text Box 3"/>
          <p:cNvSpPr txBox="1">
            <a:spLocks noChangeArrowheads="1"/>
          </p:cNvSpPr>
          <p:nvPr/>
        </p:nvSpPr>
        <p:spPr bwMode="auto">
          <a:xfrm>
            <a:off x="641350" y="1600200"/>
            <a:ext cx="3152775" cy="954088"/>
          </a:xfrm>
          <a:prstGeom prst="rect">
            <a:avLst/>
          </a:prstGeom>
          <a:solidFill>
            <a:srgbClr val="003399"/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800">
                <a:solidFill>
                  <a:srgbClr val="FFFFCC"/>
                </a:solidFill>
                <a:latin typeface="Calibri" pitchFamily="34" charset="0"/>
              </a:rPr>
              <a:t>Igualdade de Acesso</a:t>
            </a:r>
            <a:br>
              <a:rPr lang="pt-BR" sz="2800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800">
                <a:solidFill>
                  <a:srgbClr val="FFFFCC"/>
                </a:solidFill>
                <a:latin typeface="Calibri" pitchFamily="34" charset="0"/>
              </a:rPr>
              <a:t> Real</a:t>
            </a:r>
          </a:p>
        </p:txBody>
      </p:sp>
      <p:sp>
        <p:nvSpPr>
          <p:cNvPr id="84995" name="Text Box 4"/>
          <p:cNvSpPr txBox="1">
            <a:spLocks noChangeArrowheads="1"/>
          </p:cNvSpPr>
          <p:nvPr/>
        </p:nvSpPr>
        <p:spPr bwMode="auto">
          <a:xfrm>
            <a:off x="5213350" y="1600200"/>
            <a:ext cx="3152775" cy="954088"/>
          </a:xfrm>
          <a:prstGeom prst="rect">
            <a:avLst/>
          </a:prstGeom>
          <a:solidFill>
            <a:srgbClr val="003399"/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800">
                <a:solidFill>
                  <a:srgbClr val="FFFFCC"/>
                </a:solidFill>
                <a:latin typeface="Calibri" pitchFamily="34" charset="0"/>
              </a:rPr>
              <a:t>Igualdade de Acesso</a:t>
            </a:r>
            <a:br>
              <a:rPr lang="pt-BR" sz="2800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800">
                <a:solidFill>
                  <a:srgbClr val="FFFFCC"/>
                </a:solidFill>
                <a:latin typeface="Calibri" pitchFamily="34" charset="0"/>
              </a:rPr>
              <a:t> Provável</a:t>
            </a:r>
          </a:p>
        </p:txBody>
      </p:sp>
      <p:sp>
        <p:nvSpPr>
          <p:cNvPr id="84996" name="Text Box 5"/>
          <p:cNvSpPr txBox="1">
            <a:spLocks noChangeArrowheads="1"/>
          </p:cNvSpPr>
          <p:nvPr/>
        </p:nvSpPr>
        <p:spPr bwMode="auto">
          <a:xfrm>
            <a:off x="987425" y="2708275"/>
            <a:ext cx="2647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Se não tem para todos, </a:t>
            </a:r>
            <a:br>
              <a:rPr lang="pt-BR" sz="2000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não tem para ninguém.</a:t>
            </a:r>
          </a:p>
        </p:txBody>
      </p:sp>
      <p:sp>
        <p:nvSpPr>
          <p:cNvPr id="84997" name="Text Box 6"/>
          <p:cNvSpPr txBox="1">
            <a:spLocks noChangeArrowheads="1"/>
          </p:cNvSpPr>
          <p:nvPr/>
        </p:nvSpPr>
        <p:spPr bwMode="auto">
          <a:xfrm>
            <a:off x="900113" y="3657600"/>
            <a:ext cx="28876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Ninguém pode salvar a </a:t>
            </a:r>
            <a:br>
              <a:rPr lang="pt-BR" sz="2000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sua vida às custas da vida </a:t>
            </a:r>
            <a:br>
              <a:rPr lang="pt-BR" sz="2000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de outros.</a:t>
            </a:r>
          </a:p>
        </p:txBody>
      </p:sp>
      <p:sp>
        <p:nvSpPr>
          <p:cNvPr id="84998" name="Text Box 7"/>
          <p:cNvSpPr txBox="1">
            <a:spLocks noChangeArrowheads="1"/>
          </p:cNvSpPr>
          <p:nvPr/>
        </p:nvSpPr>
        <p:spPr bwMode="auto">
          <a:xfrm>
            <a:off x="1198563" y="4876800"/>
            <a:ext cx="2365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Sacrifício voluntário, </a:t>
            </a:r>
            <a:br>
              <a:rPr lang="pt-BR" sz="2000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como exceção</a:t>
            </a:r>
          </a:p>
        </p:txBody>
      </p:sp>
      <p:sp>
        <p:nvSpPr>
          <p:cNvPr id="84999" name="Text Box 8"/>
          <p:cNvSpPr txBox="1">
            <a:spLocks noChangeArrowheads="1"/>
          </p:cNvSpPr>
          <p:nvPr/>
        </p:nvSpPr>
        <p:spPr bwMode="auto">
          <a:xfrm>
            <a:off x="1566863" y="5715000"/>
            <a:ext cx="1636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Edmond Cahn</a:t>
            </a:r>
          </a:p>
        </p:txBody>
      </p:sp>
      <p:sp>
        <p:nvSpPr>
          <p:cNvPr id="85000" name="Text Box 9"/>
          <p:cNvSpPr txBox="1">
            <a:spLocks noChangeArrowheads="1"/>
          </p:cNvSpPr>
          <p:nvPr/>
        </p:nvSpPr>
        <p:spPr bwMode="auto">
          <a:xfrm>
            <a:off x="5614988" y="2727325"/>
            <a:ext cx="2478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First come, first serve.</a:t>
            </a:r>
          </a:p>
          <a:p>
            <a:pPr algn="ctr" eaLnBrk="0" hangingPunct="0"/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Sorteio</a:t>
            </a:r>
          </a:p>
        </p:txBody>
      </p:sp>
      <p:sp>
        <p:nvSpPr>
          <p:cNvPr id="85001" name="Text Box 10"/>
          <p:cNvSpPr txBox="1">
            <a:spLocks noChangeArrowheads="1"/>
          </p:cNvSpPr>
          <p:nvPr/>
        </p:nvSpPr>
        <p:spPr bwMode="auto">
          <a:xfrm>
            <a:off x="5308600" y="3657600"/>
            <a:ext cx="31511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Equipe não realiza escolhas, </a:t>
            </a:r>
            <a:br>
              <a:rPr lang="pt-BR" sz="2000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preservando a relação </a:t>
            </a:r>
            <a:br>
              <a:rPr lang="pt-BR" sz="2000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profissional-paciente</a:t>
            </a:r>
          </a:p>
        </p:txBody>
      </p:sp>
      <p:sp>
        <p:nvSpPr>
          <p:cNvPr id="85002" name="Text Box 11"/>
          <p:cNvSpPr txBox="1">
            <a:spLocks noChangeArrowheads="1"/>
          </p:cNvSpPr>
          <p:nvPr/>
        </p:nvSpPr>
        <p:spPr bwMode="auto">
          <a:xfrm>
            <a:off x="5873750" y="4887913"/>
            <a:ext cx="2144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Vítimas de guerra, </a:t>
            </a:r>
            <a:br>
              <a:rPr lang="pt-BR" sz="2000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como exceção</a:t>
            </a:r>
          </a:p>
        </p:txBody>
      </p:sp>
      <p:sp>
        <p:nvSpPr>
          <p:cNvPr id="85003" name="Text Box 12"/>
          <p:cNvSpPr txBox="1">
            <a:spLocks noChangeArrowheads="1"/>
          </p:cNvSpPr>
          <p:nvPr/>
        </p:nvSpPr>
        <p:spPr bwMode="auto">
          <a:xfrm>
            <a:off x="6061075" y="5715000"/>
            <a:ext cx="18240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James Childress</a:t>
            </a:r>
          </a:p>
        </p:txBody>
      </p:sp>
      <p:sp>
        <p:nvSpPr>
          <p:cNvPr id="85004" name="Retângulo 12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85006" name="Text Box 7"/>
          <p:cNvSpPr txBox="1">
            <a:spLocks noChangeArrowheads="1"/>
          </p:cNvSpPr>
          <p:nvPr/>
        </p:nvSpPr>
        <p:spPr bwMode="auto">
          <a:xfrm>
            <a:off x="0" y="6575425"/>
            <a:ext cx="11398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Line 2"/>
          <p:cNvSpPr>
            <a:spLocks noChangeShapeType="1"/>
          </p:cNvSpPr>
          <p:nvPr/>
        </p:nvSpPr>
        <p:spPr bwMode="auto">
          <a:xfrm>
            <a:off x="1770063" y="1177925"/>
            <a:ext cx="11112" cy="3887788"/>
          </a:xfrm>
          <a:prstGeom prst="line">
            <a:avLst/>
          </a:prstGeom>
          <a:noFill/>
          <a:ln w="38100">
            <a:solidFill>
              <a:srgbClr val="FFFFCC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18" name="Line 3"/>
          <p:cNvSpPr>
            <a:spLocks noChangeShapeType="1"/>
          </p:cNvSpPr>
          <p:nvPr/>
        </p:nvSpPr>
        <p:spPr bwMode="auto">
          <a:xfrm>
            <a:off x="1770063" y="5065713"/>
            <a:ext cx="6183312" cy="0"/>
          </a:xfrm>
          <a:prstGeom prst="line">
            <a:avLst/>
          </a:prstGeom>
          <a:noFill/>
          <a:ln w="38100">
            <a:solidFill>
              <a:srgbClr val="FFFFCC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19" name="Freeform 4"/>
          <p:cNvSpPr>
            <a:spLocks/>
          </p:cNvSpPr>
          <p:nvPr/>
        </p:nvSpPr>
        <p:spPr bwMode="auto">
          <a:xfrm>
            <a:off x="1751013" y="1651000"/>
            <a:ext cx="6157912" cy="3513138"/>
          </a:xfrm>
          <a:custGeom>
            <a:avLst/>
            <a:gdLst>
              <a:gd name="T0" fmla="*/ 0 w 3879"/>
              <a:gd name="T1" fmla="*/ 0 h 2213"/>
              <a:gd name="T2" fmla="*/ 3500 w 3879"/>
              <a:gd name="T3" fmla="*/ 2112 h 2213"/>
              <a:gd name="T4" fmla="*/ 2275 w 3879"/>
              <a:gd name="T5" fmla="*/ 607 h 2213"/>
              <a:gd name="T6" fmla="*/ 0 w 3879"/>
              <a:gd name="T7" fmla="*/ 0 h 2213"/>
              <a:gd name="T8" fmla="*/ 0 60000 65536"/>
              <a:gd name="T9" fmla="*/ 0 60000 65536"/>
              <a:gd name="T10" fmla="*/ 0 60000 65536"/>
              <a:gd name="T11" fmla="*/ 0 60000 65536"/>
              <a:gd name="T12" fmla="*/ 0 w 3879"/>
              <a:gd name="T13" fmla="*/ 0 h 2213"/>
              <a:gd name="T14" fmla="*/ 3879 w 3879"/>
              <a:gd name="T15" fmla="*/ 2213 h 22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79" h="2213">
                <a:moveTo>
                  <a:pt x="0" y="0"/>
                </a:moveTo>
                <a:cubicBezTo>
                  <a:pt x="259" y="208"/>
                  <a:pt x="3121" y="2011"/>
                  <a:pt x="3500" y="2112"/>
                </a:cubicBezTo>
                <a:cubicBezTo>
                  <a:pt x="3879" y="2213"/>
                  <a:pt x="2858" y="959"/>
                  <a:pt x="2275" y="607"/>
                </a:cubicBezTo>
                <a:cubicBezTo>
                  <a:pt x="1692" y="255"/>
                  <a:pt x="474" y="126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BR">
              <a:latin typeface="Calibri" pitchFamily="34" charset="0"/>
            </a:endParaRPr>
          </a:p>
        </p:txBody>
      </p:sp>
      <p:sp>
        <p:nvSpPr>
          <p:cNvPr id="86020" name="Text Box 5"/>
          <p:cNvSpPr txBox="1">
            <a:spLocks noChangeArrowheads="1"/>
          </p:cNvSpPr>
          <p:nvPr/>
        </p:nvSpPr>
        <p:spPr bwMode="auto">
          <a:xfrm>
            <a:off x="33338" y="1125538"/>
            <a:ext cx="15144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pt-BR">
                <a:solidFill>
                  <a:srgbClr val="FFFFCC"/>
                </a:solidFill>
                <a:latin typeface="Calibri" pitchFamily="34" charset="0"/>
              </a:rPr>
              <a:t>Qualidade da </a:t>
            </a:r>
            <a:br>
              <a:rPr lang="pt-BR">
                <a:solidFill>
                  <a:srgbClr val="FFFFCC"/>
                </a:solidFill>
                <a:latin typeface="Calibri" pitchFamily="34" charset="0"/>
              </a:rPr>
            </a:br>
            <a:r>
              <a:rPr lang="pt-BR">
                <a:solidFill>
                  <a:srgbClr val="FFFFCC"/>
                </a:solidFill>
                <a:latin typeface="Calibri" pitchFamily="34" charset="0"/>
              </a:rPr>
              <a:t>recuperação </a:t>
            </a:r>
            <a:br>
              <a:rPr lang="pt-BR">
                <a:solidFill>
                  <a:srgbClr val="FFFFCC"/>
                </a:solidFill>
                <a:latin typeface="Calibri" pitchFamily="34" charset="0"/>
              </a:rPr>
            </a:br>
            <a:r>
              <a:rPr lang="pt-BR">
                <a:solidFill>
                  <a:srgbClr val="FFFFCC"/>
                </a:solidFill>
                <a:latin typeface="Calibri" pitchFamily="34" charset="0"/>
              </a:rPr>
              <a:t>no estágio </a:t>
            </a:r>
            <a:br>
              <a:rPr lang="pt-BR">
                <a:solidFill>
                  <a:srgbClr val="FFFFCC"/>
                </a:solidFill>
                <a:latin typeface="Calibri" pitchFamily="34" charset="0"/>
              </a:rPr>
            </a:br>
            <a:r>
              <a:rPr lang="pt-BR">
                <a:solidFill>
                  <a:srgbClr val="FFFFCC"/>
                </a:solidFill>
                <a:latin typeface="Calibri" pitchFamily="34" charset="0"/>
              </a:rPr>
              <a:t>final</a:t>
            </a:r>
          </a:p>
        </p:txBody>
      </p:sp>
      <p:sp>
        <p:nvSpPr>
          <p:cNvPr id="86021" name="Text Box 8"/>
          <p:cNvSpPr txBox="1">
            <a:spLocks noChangeArrowheads="1"/>
          </p:cNvSpPr>
          <p:nvPr/>
        </p:nvSpPr>
        <p:spPr bwMode="auto">
          <a:xfrm>
            <a:off x="7304088" y="5300663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>
                <a:latin typeface="Calibri" pitchFamily="34" charset="0"/>
              </a:rPr>
              <a:t>+</a:t>
            </a:r>
          </a:p>
        </p:txBody>
      </p:sp>
      <p:sp>
        <p:nvSpPr>
          <p:cNvPr id="86022" name="Text Box 9"/>
          <p:cNvSpPr txBox="1">
            <a:spLocks noChangeArrowheads="1"/>
          </p:cNvSpPr>
          <p:nvPr/>
        </p:nvSpPr>
        <p:spPr bwMode="auto">
          <a:xfrm>
            <a:off x="3470275" y="3260725"/>
            <a:ext cx="1323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 sz="1600">
                <a:latin typeface="Calibri" pitchFamily="34" charset="0"/>
              </a:rPr>
              <a:t>Sem</a:t>
            </a:r>
          </a:p>
          <a:p>
            <a:pPr eaLnBrk="0" hangingPunct="0"/>
            <a:r>
              <a:rPr lang="pt-BR" sz="1600">
                <a:latin typeface="Calibri" pitchFamily="34" charset="0"/>
              </a:rPr>
              <a:t>intervenção</a:t>
            </a:r>
          </a:p>
        </p:txBody>
      </p:sp>
      <p:sp>
        <p:nvSpPr>
          <p:cNvPr id="86023" name="Text Box 10"/>
          <p:cNvSpPr txBox="1">
            <a:spLocks noChangeArrowheads="1"/>
          </p:cNvSpPr>
          <p:nvPr/>
        </p:nvSpPr>
        <p:spPr bwMode="auto">
          <a:xfrm>
            <a:off x="5659438" y="2330450"/>
            <a:ext cx="1323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 sz="1600">
                <a:latin typeface="Calibri" pitchFamily="34" charset="0"/>
              </a:rPr>
              <a:t>Com</a:t>
            </a:r>
          </a:p>
          <a:p>
            <a:pPr eaLnBrk="0" hangingPunct="0"/>
            <a:r>
              <a:rPr lang="pt-BR" sz="1600">
                <a:latin typeface="Calibri" pitchFamily="34" charset="0"/>
              </a:rPr>
              <a:t>intervenção</a:t>
            </a:r>
          </a:p>
        </p:txBody>
      </p:sp>
      <p:sp>
        <p:nvSpPr>
          <p:cNvPr id="86024" name="Text Box 11"/>
          <p:cNvSpPr txBox="1">
            <a:spLocks noChangeArrowheads="1"/>
          </p:cNvSpPr>
          <p:nvPr/>
        </p:nvSpPr>
        <p:spPr bwMode="auto">
          <a:xfrm>
            <a:off x="3990975" y="5189538"/>
            <a:ext cx="230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>
                <a:solidFill>
                  <a:srgbClr val="00CC00"/>
                </a:solidFill>
                <a:latin typeface="Calibri" pitchFamily="34" charset="0"/>
              </a:rPr>
              <a:t>Máxima Efetividade</a:t>
            </a:r>
          </a:p>
        </p:txBody>
      </p:sp>
      <p:sp>
        <p:nvSpPr>
          <p:cNvPr id="86025" name="Line 12"/>
          <p:cNvSpPr>
            <a:spLocks noChangeShapeType="1"/>
          </p:cNvSpPr>
          <p:nvPr/>
        </p:nvSpPr>
        <p:spPr bwMode="auto">
          <a:xfrm flipV="1">
            <a:off x="5227638" y="2473325"/>
            <a:ext cx="0" cy="2592388"/>
          </a:xfrm>
          <a:prstGeom prst="line">
            <a:avLst/>
          </a:prstGeom>
          <a:noFill/>
          <a:ln w="57150">
            <a:solidFill>
              <a:srgbClr val="00CC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26" name="Line 13"/>
          <p:cNvSpPr>
            <a:spLocks noChangeShapeType="1"/>
          </p:cNvSpPr>
          <p:nvPr/>
        </p:nvSpPr>
        <p:spPr bwMode="auto">
          <a:xfrm flipH="1">
            <a:off x="1770063" y="3914775"/>
            <a:ext cx="3457575" cy="0"/>
          </a:xfrm>
          <a:prstGeom prst="line">
            <a:avLst/>
          </a:prstGeom>
          <a:noFill/>
          <a:ln w="57150">
            <a:solidFill>
              <a:srgbClr val="00CC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27" name="Line 14"/>
          <p:cNvSpPr>
            <a:spLocks noChangeShapeType="1"/>
          </p:cNvSpPr>
          <p:nvPr/>
        </p:nvSpPr>
        <p:spPr bwMode="auto">
          <a:xfrm flipH="1">
            <a:off x="1770063" y="2546350"/>
            <a:ext cx="3457575" cy="0"/>
          </a:xfrm>
          <a:prstGeom prst="line">
            <a:avLst/>
          </a:prstGeom>
          <a:noFill/>
          <a:ln w="57150">
            <a:solidFill>
              <a:srgbClr val="00CC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28" name="Line 15"/>
          <p:cNvSpPr>
            <a:spLocks noChangeShapeType="1"/>
          </p:cNvSpPr>
          <p:nvPr/>
        </p:nvSpPr>
        <p:spPr bwMode="auto">
          <a:xfrm>
            <a:off x="1627188" y="2546350"/>
            <a:ext cx="0" cy="136842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6029" name="Line 16"/>
          <p:cNvSpPr>
            <a:spLocks noChangeShapeType="1"/>
          </p:cNvSpPr>
          <p:nvPr/>
        </p:nvSpPr>
        <p:spPr bwMode="auto">
          <a:xfrm>
            <a:off x="7170738" y="4418013"/>
            <a:ext cx="0" cy="6477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30" name="Line 17"/>
          <p:cNvSpPr>
            <a:spLocks noChangeShapeType="1"/>
          </p:cNvSpPr>
          <p:nvPr/>
        </p:nvSpPr>
        <p:spPr bwMode="auto">
          <a:xfrm flipH="1">
            <a:off x="1770063" y="4418013"/>
            <a:ext cx="5400675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31" name="Line 18"/>
          <p:cNvSpPr>
            <a:spLocks noChangeShapeType="1"/>
          </p:cNvSpPr>
          <p:nvPr/>
        </p:nvSpPr>
        <p:spPr bwMode="auto">
          <a:xfrm flipH="1">
            <a:off x="1770063" y="4922838"/>
            <a:ext cx="5400675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32" name="Line 19"/>
          <p:cNvSpPr>
            <a:spLocks noChangeShapeType="1"/>
          </p:cNvSpPr>
          <p:nvPr/>
        </p:nvSpPr>
        <p:spPr bwMode="auto">
          <a:xfrm flipV="1">
            <a:off x="1627188" y="4418013"/>
            <a:ext cx="0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6033" name="Line 20"/>
          <p:cNvSpPr>
            <a:spLocks noChangeShapeType="1"/>
          </p:cNvSpPr>
          <p:nvPr/>
        </p:nvSpPr>
        <p:spPr bwMode="auto">
          <a:xfrm>
            <a:off x="2419350" y="1754188"/>
            <a:ext cx="0" cy="3311525"/>
          </a:xfrm>
          <a:prstGeom prst="line">
            <a:avLst/>
          </a:prstGeom>
          <a:noFill/>
          <a:ln w="57150">
            <a:solidFill>
              <a:srgbClr val="FFFF66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34" name="Line 21"/>
          <p:cNvSpPr>
            <a:spLocks noChangeShapeType="1"/>
          </p:cNvSpPr>
          <p:nvPr/>
        </p:nvSpPr>
        <p:spPr bwMode="auto">
          <a:xfrm>
            <a:off x="1770063" y="1754188"/>
            <a:ext cx="649287" cy="0"/>
          </a:xfrm>
          <a:prstGeom prst="line">
            <a:avLst/>
          </a:prstGeom>
          <a:noFill/>
          <a:ln w="57150">
            <a:solidFill>
              <a:srgbClr val="FFFF66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35" name="Line 22"/>
          <p:cNvSpPr>
            <a:spLocks noChangeShapeType="1"/>
          </p:cNvSpPr>
          <p:nvPr/>
        </p:nvSpPr>
        <p:spPr bwMode="auto">
          <a:xfrm>
            <a:off x="1770063" y="2114550"/>
            <a:ext cx="649287" cy="0"/>
          </a:xfrm>
          <a:prstGeom prst="line">
            <a:avLst/>
          </a:prstGeom>
          <a:noFill/>
          <a:ln w="57150">
            <a:solidFill>
              <a:srgbClr val="FFFF66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6036" name="Line 23"/>
          <p:cNvSpPr>
            <a:spLocks noChangeShapeType="1"/>
          </p:cNvSpPr>
          <p:nvPr/>
        </p:nvSpPr>
        <p:spPr bwMode="auto">
          <a:xfrm>
            <a:off x="1627188" y="1754188"/>
            <a:ext cx="0" cy="360362"/>
          </a:xfrm>
          <a:prstGeom prst="line">
            <a:avLst/>
          </a:prstGeom>
          <a:noFill/>
          <a:ln w="38100">
            <a:solidFill>
              <a:srgbClr val="00FFCC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6037" name="Text Box 24"/>
          <p:cNvSpPr txBox="1">
            <a:spLocks noChangeArrowheads="1"/>
          </p:cNvSpPr>
          <p:nvPr/>
        </p:nvSpPr>
        <p:spPr bwMode="auto">
          <a:xfrm>
            <a:off x="6505575" y="5189538"/>
            <a:ext cx="14160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>
                <a:solidFill>
                  <a:srgbClr val="FF0000"/>
                </a:solidFill>
                <a:latin typeface="Calibri" pitchFamily="34" charset="0"/>
              </a:rPr>
              <a:t>Compaixão</a:t>
            </a:r>
          </a:p>
          <a:p>
            <a:pPr algn="ctr" eaLnBrk="0" hangingPunct="0"/>
            <a:r>
              <a:rPr lang="pt-BR" sz="1600" i="1">
                <a:solidFill>
                  <a:srgbClr val="FF0000"/>
                </a:solidFill>
                <a:latin typeface="Calibri" pitchFamily="34" charset="0"/>
              </a:rPr>
              <a:t>Gravidade</a:t>
            </a:r>
          </a:p>
        </p:txBody>
      </p:sp>
      <p:sp>
        <p:nvSpPr>
          <p:cNvPr id="86038" name="Text Box 25"/>
          <p:cNvSpPr txBox="1">
            <a:spLocks noChangeArrowheads="1"/>
          </p:cNvSpPr>
          <p:nvPr/>
        </p:nvSpPr>
        <p:spPr bwMode="auto">
          <a:xfrm>
            <a:off x="1476375" y="5189538"/>
            <a:ext cx="18859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>
                <a:solidFill>
                  <a:srgbClr val="FFFF66"/>
                </a:solidFill>
                <a:latin typeface="Calibri" pitchFamily="34" charset="0"/>
              </a:rPr>
              <a:t>Perfeccionismo</a:t>
            </a:r>
          </a:p>
          <a:p>
            <a:pPr algn="ctr" eaLnBrk="0" hangingPunct="0"/>
            <a:r>
              <a:rPr lang="pt-BR" sz="1600" i="1">
                <a:solidFill>
                  <a:srgbClr val="FFFF66"/>
                </a:solidFill>
                <a:latin typeface="Calibri" pitchFamily="34" charset="0"/>
              </a:rPr>
              <a:t>Salvabilidade</a:t>
            </a:r>
          </a:p>
        </p:txBody>
      </p:sp>
      <p:sp>
        <p:nvSpPr>
          <p:cNvPr id="86039" name="Text Box 26"/>
          <p:cNvSpPr txBox="1">
            <a:spLocks noChangeArrowheads="1"/>
          </p:cNvSpPr>
          <p:nvPr/>
        </p:nvSpPr>
        <p:spPr bwMode="auto">
          <a:xfrm>
            <a:off x="7524750" y="3884613"/>
            <a:ext cx="14779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>
                <a:solidFill>
                  <a:srgbClr val="FFFFCC"/>
                </a:solidFill>
                <a:latin typeface="Calibri" pitchFamily="34" charset="0"/>
              </a:rPr>
              <a:t>Gravidade da </a:t>
            </a:r>
          </a:p>
          <a:p>
            <a:pPr eaLnBrk="0" hangingPunct="0"/>
            <a:r>
              <a:rPr lang="pt-BR">
                <a:solidFill>
                  <a:srgbClr val="FFFFCC"/>
                </a:solidFill>
                <a:latin typeface="Calibri" pitchFamily="34" charset="0"/>
              </a:rPr>
              <a:t>condição do </a:t>
            </a:r>
          </a:p>
          <a:p>
            <a:pPr eaLnBrk="0" hangingPunct="0"/>
            <a:r>
              <a:rPr lang="pt-BR">
                <a:solidFill>
                  <a:srgbClr val="FFFFCC"/>
                </a:solidFill>
                <a:latin typeface="Calibri" pitchFamily="34" charset="0"/>
              </a:rPr>
              <a:t>paciente no </a:t>
            </a:r>
          </a:p>
          <a:p>
            <a:pPr eaLnBrk="0" hangingPunct="0"/>
            <a:r>
              <a:rPr lang="pt-BR">
                <a:solidFill>
                  <a:srgbClr val="FFFFCC"/>
                </a:solidFill>
                <a:latin typeface="Calibri" pitchFamily="34" charset="0"/>
              </a:rPr>
              <a:t>estágio inicial</a:t>
            </a:r>
          </a:p>
        </p:txBody>
      </p:sp>
      <p:sp>
        <p:nvSpPr>
          <p:cNvPr id="86040" name="Text Box 9"/>
          <p:cNvSpPr txBox="1">
            <a:spLocks noChangeArrowheads="1"/>
          </p:cNvSpPr>
          <p:nvPr/>
        </p:nvSpPr>
        <p:spPr bwMode="auto">
          <a:xfrm>
            <a:off x="3232150" y="5940425"/>
            <a:ext cx="5803900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pt-BR" b="1">
                <a:solidFill>
                  <a:srgbClr val="FFFFCC"/>
                </a:solidFill>
                <a:cs typeface="Arial" charset="0"/>
              </a:rPr>
              <a:t>Jon Elster</a:t>
            </a:r>
          </a:p>
          <a:p>
            <a:pPr algn="r" eaLnBrk="0" hangingPunct="0"/>
            <a:r>
              <a:rPr lang="pt-BR" sz="1400">
                <a:solidFill>
                  <a:srgbClr val="FFFFCC"/>
                </a:solidFill>
                <a:cs typeface="Arial" charset="0"/>
              </a:rPr>
              <a:t>The ethics of medical choice.</a:t>
            </a:r>
          </a:p>
          <a:p>
            <a:pPr algn="r" eaLnBrk="0" hangingPunct="0"/>
            <a:r>
              <a:rPr lang="pt-BR" sz="1400">
                <a:solidFill>
                  <a:srgbClr val="FFFFCC"/>
                </a:solidFill>
                <a:cs typeface="Arial" charset="0"/>
              </a:rPr>
              <a:t>London: Pinter, 1994:7</a:t>
            </a:r>
            <a:r>
              <a:rPr lang="en-US" sz="1400">
                <a:solidFill>
                  <a:srgbClr val="FFFFCC"/>
                </a:solidFill>
                <a:cs typeface="Arial" charset="0"/>
              </a:rPr>
              <a:t> </a:t>
            </a:r>
            <a:endParaRPr lang="pt-BR" sz="1400">
              <a:solidFill>
                <a:srgbClr val="FFFFCC"/>
              </a:solidFill>
              <a:cs typeface="Arial" charset="0"/>
            </a:endParaRPr>
          </a:p>
        </p:txBody>
      </p:sp>
      <p:sp>
        <p:nvSpPr>
          <p:cNvPr id="86041" name="Retângulo 28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86042" name="CaixaDeTexto 29"/>
          <p:cNvSpPr txBox="1">
            <a:spLocks noChangeArrowheads="1"/>
          </p:cNvSpPr>
          <p:nvPr/>
        </p:nvSpPr>
        <p:spPr bwMode="auto">
          <a:xfrm>
            <a:off x="5580063" y="1989138"/>
            <a:ext cx="2711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>
                <a:solidFill>
                  <a:srgbClr val="FFFFCC"/>
                </a:solidFill>
                <a:latin typeface="Calibri" pitchFamily="34" charset="0"/>
              </a:rPr>
              <a:t>Gravidade vs. Qualidade</a:t>
            </a:r>
          </a:p>
        </p:txBody>
      </p:sp>
      <p:sp>
        <p:nvSpPr>
          <p:cNvPr id="86043" name="CaixaDeTexto 31"/>
          <p:cNvSpPr txBox="1">
            <a:spLocks noChangeArrowheads="1"/>
          </p:cNvSpPr>
          <p:nvPr/>
        </p:nvSpPr>
        <p:spPr bwMode="auto">
          <a:xfrm>
            <a:off x="4413250" y="765175"/>
            <a:ext cx="3614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latin typeface="Calibri" pitchFamily="34" charset="0"/>
              </a:rPr>
              <a:t>Equidade (Epiquéia) </a:t>
            </a:r>
          </a:p>
        </p:txBody>
      </p:sp>
      <p:sp>
        <p:nvSpPr>
          <p:cNvPr id="86045" name="Text Box 7"/>
          <p:cNvSpPr txBox="1">
            <a:spLocks noChangeArrowheads="1"/>
          </p:cNvSpPr>
          <p:nvPr/>
        </p:nvSpPr>
        <p:spPr bwMode="auto">
          <a:xfrm>
            <a:off x="0" y="6575425"/>
            <a:ext cx="11398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 Box 4"/>
          <p:cNvSpPr txBox="1">
            <a:spLocks noChangeArrowheads="1"/>
          </p:cNvSpPr>
          <p:nvPr/>
        </p:nvSpPr>
        <p:spPr bwMode="auto">
          <a:xfrm>
            <a:off x="3963988" y="188913"/>
            <a:ext cx="2151062" cy="1292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114800"/>
            <a:r>
              <a:rPr lang="en-US" u="sng">
                <a:solidFill>
                  <a:srgbClr val="000066"/>
                </a:solidFill>
                <a:latin typeface="Calibri" pitchFamily="34" charset="0"/>
                <a:cs typeface="Arial" charset="0"/>
              </a:rPr>
              <a:t>Outro</a:t>
            </a:r>
          </a:p>
          <a:p>
            <a:pPr algn="ctr" defTabSz="4114800"/>
            <a:r>
              <a:rPr lang="en-US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Alteridade</a:t>
            </a:r>
          </a:p>
          <a:p>
            <a:pPr algn="ctr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Co-presença ética</a:t>
            </a:r>
          </a:p>
          <a:p>
            <a:pPr algn="ctr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Co-responsabilidade</a:t>
            </a:r>
          </a:p>
          <a:p>
            <a:pPr algn="ctr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Negação da Neutralidade</a:t>
            </a:r>
          </a:p>
        </p:txBody>
      </p:sp>
      <p:sp>
        <p:nvSpPr>
          <p:cNvPr id="87042" name="Text Box 6"/>
          <p:cNvSpPr txBox="1">
            <a:spLocks noChangeArrowheads="1"/>
          </p:cNvSpPr>
          <p:nvPr/>
        </p:nvSpPr>
        <p:spPr bwMode="auto">
          <a:xfrm>
            <a:off x="1030288" y="1571625"/>
            <a:ext cx="2605087" cy="3263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/>
            <a:r>
              <a:rPr lang="en-US" u="sng">
                <a:solidFill>
                  <a:srgbClr val="000066"/>
                </a:solidFill>
                <a:latin typeface="Calibri" pitchFamily="34" charset="0"/>
                <a:cs typeface="Arial" charset="0"/>
              </a:rPr>
              <a:t>Deveres</a:t>
            </a:r>
          </a:p>
          <a:p>
            <a:pPr algn="ctr" defTabSz="4114800"/>
            <a:r>
              <a:rPr lang="en-US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Princípios</a:t>
            </a:r>
          </a:p>
          <a:p>
            <a:pPr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Beneficência</a:t>
            </a:r>
          </a:p>
          <a:p>
            <a:pPr lvl="1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Evitar o Mal</a:t>
            </a:r>
          </a:p>
          <a:p>
            <a:pPr lvl="1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Fazer o Bem</a:t>
            </a:r>
          </a:p>
          <a:p>
            <a:pPr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Respeito às Pessoas</a:t>
            </a:r>
          </a:p>
          <a:p>
            <a:pPr lvl="1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Veracidade</a:t>
            </a:r>
          </a:p>
          <a:p>
            <a:pPr lvl="1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Voluntariedade</a:t>
            </a:r>
          </a:p>
          <a:p>
            <a:pPr lvl="1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Confidencialidade</a:t>
            </a:r>
          </a:p>
          <a:p>
            <a:pPr lvl="1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Autodeterminação</a:t>
            </a:r>
          </a:p>
          <a:p>
            <a:pPr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Justiça</a:t>
            </a:r>
          </a:p>
          <a:p>
            <a:pPr lvl="1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Controle Social</a:t>
            </a:r>
          </a:p>
          <a:p>
            <a:pPr lvl="1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Vulnerabilidade</a:t>
            </a:r>
          </a:p>
          <a:p>
            <a:pPr lvl="1" defTabSz="4114800">
              <a:buFontTx/>
              <a:buChar char="•"/>
            </a:pPr>
            <a:r>
              <a:rPr lang="en-US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Não-Discriminação</a:t>
            </a:r>
          </a:p>
        </p:txBody>
      </p:sp>
      <p:sp>
        <p:nvSpPr>
          <p:cNvPr id="87043" name="Text Box 8"/>
          <p:cNvSpPr txBox="1">
            <a:spLocks noChangeArrowheads="1"/>
          </p:cNvSpPr>
          <p:nvPr/>
        </p:nvSpPr>
        <p:spPr bwMode="auto">
          <a:xfrm>
            <a:off x="3998913" y="2786063"/>
            <a:ext cx="2090737" cy="3902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/>
            <a:r>
              <a:rPr lang="en-US" u="sng">
                <a:solidFill>
                  <a:srgbClr val="000066"/>
                </a:solidFill>
                <a:latin typeface="Calibri" pitchFamily="34" charset="0"/>
                <a:cs typeface="Arial" charset="0"/>
              </a:rPr>
              <a:t>Indivíduo</a:t>
            </a:r>
          </a:p>
          <a:p>
            <a:pPr algn="ctr" defTabSz="4114800"/>
            <a:r>
              <a:rPr lang="en-US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Virtudes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Amor</a:t>
            </a:r>
            <a:endParaRPr lang="en-US" sz="1400" b="1">
              <a:solidFill>
                <a:srgbClr val="000066"/>
              </a:solidFill>
              <a:latin typeface="Calibri" pitchFamily="34" charset="0"/>
              <a:cs typeface="Arial" charset="0"/>
            </a:endParaRP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Humor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Boa-fé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Simplicidade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Tolerância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Humildade 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Gratidão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Compaixão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Generosidade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Justiça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Coragem 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Temperança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Prudência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Fidelidade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Polidez</a:t>
            </a:r>
            <a:endParaRPr lang="en-US" sz="1400" b="1">
              <a:solidFill>
                <a:srgbClr val="000066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7044" name="Line 9"/>
          <p:cNvSpPr>
            <a:spLocks noChangeShapeType="1"/>
          </p:cNvSpPr>
          <p:nvPr/>
        </p:nvSpPr>
        <p:spPr bwMode="auto">
          <a:xfrm flipH="1">
            <a:off x="3201988" y="2051050"/>
            <a:ext cx="649287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7045" name="Line 10"/>
          <p:cNvSpPr>
            <a:spLocks noChangeShapeType="1"/>
          </p:cNvSpPr>
          <p:nvPr/>
        </p:nvSpPr>
        <p:spPr bwMode="auto">
          <a:xfrm flipH="1">
            <a:off x="6154738" y="2047875"/>
            <a:ext cx="649287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7046" name="Line 11"/>
          <p:cNvSpPr>
            <a:spLocks noChangeShapeType="1"/>
          </p:cNvSpPr>
          <p:nvPr/>
        </p:nvSpPr>
        <p:spPr bwMode="auto">
          <a:xfrm flipH="1">
            <a:off x="5045075" y="1484313"/>
            <a:ext cx="0" cy="21590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7047" name="Line 12"/>
          <p:cNvSpPr>
            <a:spLocks noChangeShapeType="1"/>
          </p:cNvSpPr>
          <p:nvPr/>
        </p:nvSpPr>
        <p:spPr bwMode="auto">
          <a:xfrm>
            <a:off x="5045075" y="2713038"/>
            <a:ext cx="0" cy="144462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7048" name="Text Box 3"/>
          <p:cNvSpPr txBox="1">
            <a:spLocks noChangeArrowheads="1"/>
          </p:cNvSpPr>
          <p:nvPr/>
        </p:nvSpPr>
        <p:spPr bwMode="auto">
          <a:xfrm>
            <a:off x="1506538" y="188913"/>
            <a:ext cx="19129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latin typeface="Calibri" pitchFamily="34" charset="0"/>
                <a:cs typeface="Arial" charset="0"/>
              </a:rPr>
              <a:t>Referencial </a:t>
            </a:r>
            <a:br>
              <a:rPr lang="pt-BR">
                <a:latin typeface="Calibri" pitchFamily="34" charset="0"/>
                <a:cs typeface="Arial" charset="0"/>
              </a:rPr>
            </a:br>
            <a:r>
              <a:rPr lang="pt-BR">
                <a:latin typeface="Calibri" pitchFamily="34" charset="0"/>
                <a:cs typeface="Arial" charset="0"/>
              </a:rPr>
              <a:t>Teórico </a:t>
            </a:r>
            <a:br>
              <a:rPr lang="pt-BR">
                <a:latin typeface="Calibri" pitchFamily="34" charset="0"/>
                <a:cs typeface="Arial" charset="0"/>
              </a:rPr>
            </a:br>
            <a:r>
              <a:rPr lang="pt-BR">
                <a:latin typeface="Calibri" pitchFamily="34" charset="0"/>
                <a:cs typeface="Arial" charset="0"/>
              </a:rPr>
              <a:t>- Ética</a:t>
            </a:r>
            <a:endParaRPr lang="pt-BR" sz="4000">
              <a:latin typeface="Calibri" pitchFamily="34" charset="0"/>
              <a:cs typeface="Arial" charset="0"/>
            </a:endParaRPr>
          </a:p>
        </p:txBody>
      </p:sp>
      <p:sp>
        <p:nvSpPr>
          <p:cNvPr id="87049" name="Text Box 7"/>
          <p:cNvSpPr txBox="1">
            <a:spLocks noChangeArrowheads="1"/>
          </p:cNvSpPr>
          <p:nvPr/>
        </p:nvSpPr>
        <p:spPr bwMode="auto">
          <a:xfrm>
            <a:off x="0" y="6575425"/>
            <a:ext cx="11398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  <p:sp>
        <p:nvSpPr>
          <p:cNvPr id="87050" name="Text Box 5"/>
          <p:cNvSpPr txBox="1">
            <a:spLocks noChangeArrowheads="1"/>
          </p:cNvSpPr>
          <p:nvPr/>
        </p:nvSpPr>
        <p:spPr bwMode="auto">
          <a:xfrm>
            <a:off x="3644900" y="1643063"/>
            <a:ext cx="27987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>
              <a:spcBef>
                <a:spcPct val="50000"/>
              </a:spcBef>
            </a:pPr>
            <a:r>
              <a:rPr lang="en-US" sz="3200">
                <a:solidFill>
                  <a:srgbClr val="FFFFCC"/>
                </a:solidFill>
                <a:cs typeface="Arial" charset="0"/>
              </a:rPr>
              <a:t>Referencial </a:t>
            </a:r>
            <a:br>
              <a:rPr lang="en-US" sz="3200">
                <a:solidFill>
                  <a:srgbClr val="FFFFCC"/>
                </a:solidFill>
                <a:cs typeface="Arial" charset="0"/>
              </a:rPr>
            </a:br>
            <a:r>
              <a:rPr lang="en-US" sz="3200">
                <a:solidFill>
                  <a:srgbClr val="FFFFCC"/>
                </a:solidFill>
                <a:cs typeface="Arial" charset="0"/>
              </a:rPr>
              <a:t>Teórico</a:t>
            </a:r>
          </a:p>
        </p:txBody>
      </p:sp>
      <p:sp>
        <p:nvSpPr>
          <p:cNvPr id="87051" name="Retângulo 15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87052" name="Text Box 7"/>
          <p:cNvSpPr txBox="1">
            <a:spLocks noChangeArrowheads="1"/>
          </p:cNvSpPr>
          <p:nvPr/>
        </p:nvSpPr>
        <p:spPr bwMode="auto">
          <a:xfrm>
            <a:off x="6286500" y="1543050"/>
            <a:ext cx="2606675" cy="3232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/>
            <a:r>
              <a:rPr lang="en-US" u="sng">
                <a:solidFill>
                  <a:srgbClr val="000066"/>
                </a:solidFill>
                <a:latin typeface="Calibri" pitchFamily="34" charset="0"/>
                <a:cs typeface="Arial" charset="0"/>
              </a:rPr>
              <a:t>Direitos</a:t>
            </a:r>
          </a:p>
          <a:p>
            <a:pPr algn="ctr" defTabSz="4114800"/>
            <a:r>
              <a:rPr lang="en-US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Direitos Humanos</a:t>
            </a:r>
          </a:p>
          <a:p>
            <a:pPr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Individuais (1ª Geração)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Vida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Liberdade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Privacidade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Não-discriminação</a:t>
            </a:r>
          </a:p>
          <a:p>
            <a:pPr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Coletivos (2ª Geração)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Saúde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Educação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Assistência Social</a:t>
            </a:r>
          </a:p>
          <a:p>
            <a:pPr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Transpessoais (3ª Geração) 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Ambiente </a:t>
            </a:r>
          </a:p>
          <a:p>
            <a:pPr lvl="1" defTabSz="4114800">
              <a:buFontTx/>
              <a:buChar char="•"/>
            </a:pPr>
            <a:r>
              <a:rPr lang="pt-BR" sz="1400" b="1">
                <a:solidFill>
                  <a:srgbClr val="000066"/>
                </a:solidFill>
                <a:latin typeface="Calibri" pitchFamily="34" charset="0"/>
                <a:cs typeface="Arial" charset="0"/>
              </a:rPr>
              <a:t>Solidariedade</a:t>
            </a:r>
            <a:endParaRPr lang="en-US" sz="1400" b="1">
              <a:solidFill>
                <a:srgbClr val="000066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3822700" y="188913"/>
            <a:ext cx="2433638" cy="1384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11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u="sng" dirty="0" err="1">
                <a:solidFill>
                  <a:srgbClr val="000066"/>
                </a:solidFill>
                <a:latin typeface="+mn-lt"/>
                <a:cs typeface="Arial" charset="0"/>
              </a:rPr>
              <a:t>Outro</a:t>
            </a:r>
            <a:endParaRPr lang="en-US" u="sng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algn="ctr" defTabSz="411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000066"/>
                </a:solidFill>
                <a:latin typeface="+mn-lt"/>
                <a:cs typeface="Arial" charset="0"/>
              </a:rPr>
              <a:t>Alteridade</a:t>
            </a:r>
            <a:endParaRPr lang="en-US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algn="ctr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Co-</a:t>
            </a: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presença</a:t>
            </a:r>
            <a:r>
              <a:rPr lang="en-US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 </a:t>
            </a: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ética</a:t>
            </a:r>
            <a:endParaRPr lang="en-US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  <a:p>
            <a:pPr algn="ctr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Co-</a:t>
            </a: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responsabilidade</a:t>
            </a:r>
            <a:endParaRPr lang="en-US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  <a:p>
            <a:pPr algn="ctr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Negação</a:t>
            </a:r>
            <a:r>
              <a:rPr lang="en-US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 </a:t>
            </a: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da</a:t>
            </a:r>
            <a:r>
              <a:rPr lang="en-US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 </a:t>
            </a: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Neutralidade</a:t>
            </a:r>
            <a:endParaRPr lang="en-US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40964" name="Text Box 6"/>
          <p:cNvSpPr txBox="1">
            <a:spLocks noChangeArrowheads="1"/>
          </p:cNvSpPr>
          <p:nvPr/>
        </p:nvSpPr>
        <p:spPr bwMode="auto">
          <a:xfrm>
            <a:off x="1030288" y="1571625"/>
            <a:ext cx="2605087" cy="34782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u="sng" dirty="0" err="1">
                <a:solidFill>
                  <a:srgbClr val="000066"/>
                </a:solidFill>
                <a:latin typeface="+mn-lt"/>
                <a:cs typeface="Arial" charset="0"/>
              </a:rPr>
              <a:t>Deveres</a:t>
            </a:r>
            <a:endParaRPr lang="en-US" u="sng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algn="ctr" defTabSz="411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000066"/>
                </a:solidFill>
                <a:latin typeface="+mn-lt"/>
                <a:cs typeface="Arial" charset="0"/>
              </a:rPr>
              <a:t>Princípios</a:t>
            </a:r>
            <a:endParaRPr lang="en-US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b="1" dirty="0" err="1">
                <a:solidFill>
                  <a:srgbClr val="000066"/>
                </a:solidFill>
                <a:latin typeface="+mn-lt"/>
                <a:cs typeface="Arial" charset="0"/>
              </a:rPr>
              <a:t>Beneficência</a:t>
            </a:r>
            <a:endParaRPr lang="en-US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Evitar</a:t>
            </a:r>
            <a:r>
              <a:rPr lang="en-US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 o Mal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Fazer</a:t>
            </a:r>
            <a:r>
              <a:rPr lang="en-US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 o </a:t>
            </a: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Bem</a:t>
            </a:r>
            <a:endParaRPr lang="en-US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  <a:p>
            <a:pPr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dirty="0" err="1">
                <a:solidFill>
                  <a:srgbClr val="000066"/>
                </a:solidFill>
                <a:latin typeface="+mn-lt"/>
                <a:cs typeface="Arial" charset="0"/>
              </a:rPr>
              <a:t>Respeito</a:t>
            </a:r>
            <a:r>
              <a:rPr lang="en-US" sz="1400" b="1" dirty="0">
                <a:solidFill>
                  <a:srgbClr val="000066"/>
                </a:solidFill>
                <a:latin typeface="+mn-lt"/>
                <a:cs typeface="Arial" charset="0"/>
              </a:rPr>
              <a:t> </a:t>
            </a:r>
            <a:r>
              <a:rPr lang="en-US" sz="1400" b="1" dirty="0" err="1">
                <a:solidFill>
                  <a:srgbClr val="000066"/>
                </a:solidFill>
                <a:latin typeface="+mn-lt"/>
                <a:cs typeface="Arial" charset="0"/>
              </a:rPr>
              <a:t>às</a:t>
            </a:r>
            <a:r>
              <a:rPr lang="en-US" sz="1400" b="1" dirty="0">
                <a:solidFill>
                  <a:srgbClr val="000066"/>
                </a:solidFill>
                <a:latin typeface="+mn-lt"/>
                <a:cs typeface="Arial" charset="0"/>
              </a:rPr>
              <a:t> </a:t>
            </a:r>
            <a:r>
              <a:rPr lang="en-US" sz="1400" b="1" dirty="0" err="1">
                <a:solidFill>
                  <a:srgbClr val="000066"/>
                </a:solidFill>
                <a:latin typeface="+mn-lt"/>
                <a:cs typeface="Arial" charset="0"/>
              </a:rPr>
              <a:t>Pessoas</a:t>
            </a:r>
            <a:endParaRPr lang="en-US" sz="1400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Veracidade</a:t>
            </a:r>
            <a:endParaRPr lang="en-US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dirty="0" err="1">
                <a:solidFill>
                  <a:srgbClr val="000066"/>
                </a:solidFill>
                <a:latin typeface="+mn-lt"/>
                <a:cs typeface="Arial" charset="0"/>
              </a:rPr>
              <a:t>Voluntariedade</a:t>
            </a:r>
            <a:endParaRPr lang="en-US" sz="1400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dirty="0" err="1">
                <a:solidFill>
                  <a:srgbClr val="000066"/>
                </a:solidFill>
                <a:latin typeface="+mn-lt"/>
                <a:cs typeface="Arial" charset="0"/>
              </a:rPr>
              <a:t>Confidencialidade</a:t>
            </a:r>
            <a:endParaRPr lang="en-US" sz="1400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dirty="0" err="1">
                <a:solidFill>
                  <a:srgbClr val="000066"/>
                </a:solidFill>
                <a:latin typeface="+mn-lt"/>
                <a:cs typeface="Arial" charset="0"/>
              </a:rPr>
              <a:t>Autodeterminação</a:t>
            </a:r>
            <a:endParaRPr lang="en-US" sz="1400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b="1" dirty="0" err="1">
                <a:solidFill>
                  <a:srgbClr val="000066"/>
                </a:solidFill>
                <a:latin typeface="+mn-lt"/>
                <a:cs typeface="Arial" charset="0"/>
              </a:rPr>
              <a:t>Justiça</a:t>
            </a:r>
            <a:endParaRPr lang="en-US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dirty="0" err="1">
                <a:solidFill>
                  <a:srgbClr val="000066"/>
                </a:solidFill>
                <a:latin typeface="+mn-lt"/>
                <a:cs typeface="Arial" charset="0"/>
              </a:rPr>
              <a:t>Controle</a:t>
            </a:r>
            <a:r>
              <a:rPr lang="en-US" sz="1400" b="1" dirty="0">
                <a:solidFill>
                  <a:srgbClr val="000066"/>
                </a:solidFill>
                <a:latin typeface="+mn-lt"/>
                <a:cs typeface="Arial" charset="0"/>
              </a:rPr>
              <a:t> Social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Vulnerabilidade</a:t>
            </a:r>
            <a:endParaRPr lang="en-US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Não-Discriminação</a:t>
            </a:r>
            <a:endParaRPr lang="en-US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40966" name="Text Box 8"/>
          <p:cNvSpPr txBox="1">
            <a:spLocks noChangeArrowheads="1"/>
          </p:cNvSpPr>
          <p:nvPr/>
        </p:nvSpPr>
        <p:spPr bwMode="auto">
          <a:xfrm>
            <a:off x="3998913" y="2786063"/>
            <a:ext cx="2090737" cy="40322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u="sng" dirty="0" err="1">
                <a:solidFill>
                  <a:srgbClr val="000066"/>
                </a:solidFill>
                <a:latin typeface="+mn-lt"/>
                <a:cs typeface="Arial" charset="0"/>
              </a:rPr>
              <a:t>Indivíduo</a:t>
            </a:r>
            <a:endParaRPr lang="en-US" u="sng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algn="ctr" defTabSz="411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000066"/>
                </a:solidFill>
                <a:latin typeface="+mn-lt"/>
                <a:cs typeface="Arial" charset="0"/>
              </a:rPr>
              <a:t>Virtudes</a:t>
            </a:r>
            <a:endParaRPr lang="en-US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Amor</a:t>
            </a:r>
            <a:endParaRPr lang="en-US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Humor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6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Boa-fé</a:t>
            </a:r>
            <a:endParaRPr lang="pt-BR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Simplicidade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Tolerância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Humildade 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Gratidão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Compaixão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Generosidade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Justiça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Coragem 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Temperança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Prudência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Fidelidade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Polidez</a:t>
            </a:r>
            <a:endParaRPr lang="en-US" sz="1400" b="1" dirty="0">
              <a:solidFill>
                <a:srgbClr val="000066"/>
              </a:solidFill>
              <a:latin typeface="+mn-lt"/>
              <a:cs typeface="Arial" charset="0"/>
            </a:endParaRPr>
          </a:p>
        </p:txBody>
      </p:sp>
      <p:sp>
        <p:nvSpPr>
          <p:cNvPr id="88068" name="Line 9"/>
          <p:cNvSpPr>
            <a:spLocks noChangeShapeType="1"/>
          </p:cNvSpPr>
          <p:nvPr/>
        </p:nvSpPr>
        <p:spPr bwMode="auto">
          <a:xfrm flipH="1">
            <a:off x="3201988" y="2051050"/>
            <a:ext cx="649287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8069" name="Line 10"/>
          <p:cNvSpPr>
            <a:spLocks noChangeShapeType="1"/>
          </p:cNvSpPr>
          <p:nvPr/>
        </p:nvSpPr>
        <p:spPr bwMode="auto">
          <a:xfrm flipH="1">
            <a:off x="6154738" y="2047875"/>
            <a:ext cx="649287" cy="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8070" name="Line 11"/>
          <p:cNvSpPr>
            <a:spLocks noChangeShapeType="1"/>
          </p:cNvSpPr>
          <p:nvPr/>
        </p:nvSpPr>
        <p:spPr bwMode="auto">
          <a:xfrm flipH="1">
            <a:off x="5045075" y="1484313"/>
            <a:ext cx="0" cy="21590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8071" name="Line 12"/>
          <p:cNvSpPr>
            <a:spLocks noChangeShapeType="1"/>
          </p:cNvSpPr>
          <p:nvPr/>
        </p:nvSpPr>
        <p:spPr bwMode="auto">
          <a:xfrm>
            <a:off x="5045075" y="2713038"/>
            <a:ext cx="0" cy="144462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sp>
        <p:nvSpPr>
          <p:cNvPr id="88072" name="Text Box 3"/>
          <p:cNvSpPr txBox="1">
            <a:spLocks noChangeArrowheads="1"/>
          </p:cNvSpPr>
          <p:nvPr/>
        </p:nvSpPr>
        <p:spPr bwMode="auto">
          <a:xfrm>
            <a:off x="1506538" y="188913"/>
            <a:ext cx="19129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latin typeface="Calibri" pitchFamily="34" charset="0"/>
                <a:cs typeface="Arial" charset="0"/>
              </a:rPr>
              <a:t>Referencial </a:t>
            </a:r>
            <a:br>
              <a:rPr lang="pt-BR">
                <a:latin typeface="Calibri" pitchFamily="34" charset="0"/>
                <a:cs typeface="Arial" charset="0"/>
              </a:rPr>
            </a:br>
            <a:r>
              <a:rPr lang="pt-BR">
                <a:latin typeface="Calibri" pitchFamily="34" charset="0"/>
                <a:cs typeface="Arial" charset="0"/>
              </a:rPr>
              <a:t>Teórico </a:t>
            </a:r>
            <a:br>
              <a:rPr lang="pt-BR">
                <a:latin typeface="Calibri" pitchFamily="34" charset="0"/>
                <a:cs typeface="Arial" charset="0"/>
              </a:rPr>
            </a:br>
            <a:r>
              <a:rPr lang="pt-BR">
                <a:latin typeface="Calibri" pitchFamily="34" charset="0"/>
                <a:cs typeface="Arial" charset="0"/>
              </a:rPr>
              <a:t>- Ética</a:t>
            </a:r>
            <a:endParaRPr lang="pt-BR" sz="4000">
              <a:latin typeface="Calibri" pitchFamily="34" charset="0"/>
              <a:cs typeface="Arial" charset="0"/>
            </a:endParaRPr>
          </a:p>
        </p:txBody>
      </p:sp>
      <p:sp>
        <p:nvSpPr>
          <p:cNvPr id="88073" name="Text Box 7"/>
          <p:cNvSpPr txBox="1">
            <a:spLocks noChangeArrowheads="1"/>
          </p:cNvSpPr>
          <p:nvPr/>
        </p:nvSpPr>
        <p:spPr bwMode="auto">
          <a:xfrm>
            <a:off x="0" y="6575425"/>
            <a:ext cx="11398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  <p:sp>
        <p:nvSpPr>
          <p:cNvPr id="88074" name="Text Box 5"/>
          <p:cNvSpPr txBox="1">
            <a:spLocks noChangeArrowheads="1"/>
          </p:cNvSpPr>
          <p:nvPr/>
        </p:nvSpPr>
        <p:spPr bwMode="auto">
          <a:xfrm>
            <a:off x="3644900" y="1643063"/>
            <a:ext cx="27987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>
              <a:spcBef>
                <a:spcPct val="50000"/>
              </a:spcBef>
            </a:pPr>
            <a:r>
              <a:rPr lang="en-US" sz="3200">
                <a:solidFill>
                  <a:srgbClr val="FFFFCC"/>
                </a:solidFill>
                <a:cs typeface="Arial" charset="0"/>
              </a:rPr>
              <a:t>Referencial </a:t>
            </a:r>
            <a:br>
              <a:rPr lang="en-US" sz="3200">
                <a:solidFill>
                  <a:srgbClr val="FFFFCC"/>
                </a:solidFill>
                <a:cs typeface="Arial" charset="0"/>
              </a:rPr>
            </a:br>
            <a:r>
              <a:rPr lang="en-US" sz="3200">
                <a:solidFill>
                  <a:srgbClr val="FFFFCC"/>
                </a:solidFill>
                <a:cs typeface="Arial" charset="0"/>
              </a:rPr>
              <a:t>Teórico</a:t>
            </a:r>
          </a:p>
        </p:txBody>
      </p:sp>
      <p:sp>
        <p:nvSpPr>
          <p:cNvPr id="88075" name="Retângulo 15"/>
          <p:cNvSpPr>
            <a:spLocks noChangeArrowheads="1"/>
          </p:cNvSpPr>
          <p:nvPr/>
        </p:nvSpPr>
        <p:spPr bwMode="auto">
          <a:xfrm>
            <a:off x="395288" y="333375"/>
            <a:ext cx="35480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</a:p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e Bioética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40965" name="Text Box 7"/>
          <p:cNvSpPr txBox="1">
            <a:spLocks noChangeArrowheads="1"/>
          </p:cNvSpPr>
          <p:nvPr/>
        </p:nvSpPr>
        <p:spPr bwMode="auto">
          <a:xfrm>
            <a:off x="6286500" y="1543050"/>
            <a:ext cx="2606675" cy="34782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u="sng" dirty="0" err="1">
                <a:solidFill>
                  <a:srgbClr val="000066"/>
                </a:solidFill>
                <a:latin typeface="+mn-lt"/>
                <a:cs typeface="Arial" charset="0"/>
              </a:rPr>
              <a:t>Direitos</a:t>
            </a:r>
            <a:endParaRPr lang="en-US" u="sng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algn="ctr" defTabSz="411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000066"/>
                </a:solidFill>
                <a:latin typeface="+mn-lt"/>
                <a:cs typeface="Arial" charset="0"/>
              </a:rPr>
              <a:t>Direitos</a:t>
            </a:r>
            <a:r>
              <a:rPr lang="en-US" b="1" dirty="0">
                <a:solidFill>
                  <a:srgbClr val="000066"/>
                </a:solidFill>
                <a:latin typeface="+mn-lt"/>
                <a:cs typeface="Arial" charset="0"/>
              </a:rPr>
              <a:t> </a:t>
            </a:r>
            <a:r>
              <a:rPr lang="en-US" b="1" dirty="0" err="1">
                <a:solidFill>
                  <a:srgbClr val="000066"/>
                </a:solidFill>
                <a:latin typeface="+mn-lt"/>
                <a:cs typeface="Arial" charset="0"/>
              </a:rPr>
              <a:t>Humanos</a:t>
            </a:r>
            <a:endParaRPr lang="en-US" b="1" dirty="0">
              <a:solidFill>
                <a:srgbClr val="000066"/>
              </a:solidFill>
              <a:latin typeface="+mn-lt"/>
              <a:cs typeface="Arial" charset="0"/>
            </a:endParaRPr>
          </a:p>
          <a:p>
            <a:pPr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b="1" dirty="0">
                <a:solidFill>
                  <a:srgbClr val="000066"/>
                </a:solidFill>
                <a:latin typeface="+mn-lt"/>
                <a:cs typeface="Arial" charset="0"/>
              </a:rPr>
              <a:t>Individuais</a:t>
            </a: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 (1ª Geração)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Vida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Liberdade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Privacidade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Não-discriminação</a:t>
            </a:r>
          </a:p>
          <a:p>
            <a:pPr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b="1" dirty="0">
                <a:solidFill>
                  <a:srgbClr val="000066"/>
                </a:solidFill>
                <a:latin typeface="+mn-lt"/>
                <a:cs typeface="Arial" charset="0"/>
              </a:rPr>
              <a:t>Coletivos</a:t>
            </a: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 (2ª Geração)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Saúde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Educação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Assistência Social</a:t>
            </a:r>
          </a:p>
          <a:p>
            <a:pPr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b="1" dirty="0" err="1">
                <a:solidFill>
                  <a:srgbClr val="000066"/>
                </a:solidFill>
                <a:latin typeface="+mn-lt"/>
                <a:cs typeface="Arial" charset="0"/>
              </a:rPr>
              <a:t>Transpessoais</a:t>
            </a: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 (3ª Geração) 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400" b="1" dirty="0">
                <a:solidFill>
                  <a:srgbClr val="000066"/>
                </a:solidFill>
                <a:latin typeface="+mn-lt"/>
                <a:cs typeface="Arial" charset="0"/>
              </a:rPr>
              <a:t>Ambiente </a:t>
            </a:r>
          </a:p>
          <a:p>
            <a:pPr lvl="1" defTabSz="41148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pt-BR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Solidariedade</a:t>
            </a:r>
            <a:endParaRPr lang="en-US" sz="1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09600" y="1981200"/>
            <a:ext cx="8229600" cy="3103563"/>
          </a:xfrm>
        </p:spPr>
        <p:txBody>
          <a:bodyPr/>
          <a:lstStyle/>
          <a:p>
            <a:r>
              <a:rPr lang="pt-BR" smtClean="0">
                <a:solidFill>
                  <a:srgbClr val="FFFFCC"/>
                </a:solidFill>
                <a:latin typeface="Arial" charset="0"/>
                <a:cs typeface="Arial" charset="0"/>
              </a:rPr>
              <a:t>Critério Absoluto ou Critério Relativo</a:t>
            </a:r>
          </a:p>
          <a:p>
            <a:endParaRPr lang="pt-BR" smtClean="0">
              <a:solidFill>
                <a:srgbClr val="FFFFCC"/>
              </a:solidFill>
              <a:latin typeface="Arial" charset="0"/>
              <a:cs typeface="Arial" charset="0"/>
            </a:endParaRPr>
          </a:p>
          <a:p>
            <a:r>
              <a:rPr lang="pt-BR" smtClean="0">
                <a:solidFill>
                  <a:srgbClr val="FFFFCC"/>
                </a:solidFill>
                <a:latin typeface="Arial" charset="0"/>
                <a:cs typeface="Arial" charset="0"/>
              </a:rPr>
              <a:t>Igualdade ou Equidade </a:t>
            </a:r>
          </a:p>
          <a:p>
            <a:endParaRPr lang="pt-BR" smtClean="0">
              <a:solidFill>
                <a:srgbClr val="FFFFCC"/>
              </a:solidFill>
              <a:latin typeface="Arial" charset="0"/>
              <a:cs typeface="Arial" charset="0"/>
            </a:endParaRPr>
          </a:p>
          <a:p>
            <a:r>
              <a:rPr lang="pt-BR" smtClean="0">
                <a:solidFill>
                  <a:srgbClr val="FFFFCC"/>
                </a:solidFill>
                <a:latin typeface="Arial" charset="0"/>
                <a:cs typeface="Arial" charset="0"/>
              </a:rPr>
              <a:t> Ética e Políticas Públicas</a:t>
            </a:r>
          </a:p>
        </p:txBody>
      </p:sp>
      <p:sp>
        <p:nvSpPr>
          <p:cNvPr id="89090" name="Text Box 7"/>
          <p:cNvSpPr txBox="1">
            <a:spLocks noChangeArrowheads="1"/>
          </p:cNvSpPr>
          <p:nvPr/>
        </p:nvSpPr>
        <p:spPr bwMode="auto">
          <a:xfrm>
            <a:off x="0" y="6575425"/>
            <a:ext cx="11398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  <p:sp>
        <p:nvSpPr>
          <p:cNvPr id="89091" name="Retângulo 4"/>
          <p:cNvSpPr>
            <a:spLocks noChangeArrowheads="1"/>
          </p:cNvSpPr>
          <p:nvPr/>
        </p:nvSpPr>
        <p:spPr bwMode="auto">
          <a:xfrm>
            <a:off x="395288" y="333375"/>
            <a:ext cx="35480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</a:p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e Bioética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636588" y="5251450"/>
            <a:ext cx="82565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4400" b="1">
                <a:solidFill>
                  <a:srgbClr val="FFFFCC"/>
                </a:solidFill>
                <a:latin typeface="Calibri" pitchFamily="34" charset="0"/>
              </a:rPr>
              <a:t>Perspectiva da Busca da Felicidade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660650" y="2428875"/>
            <a:ext cx="38163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600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Ética</a:t>
            </a:r>
            <a:r>
              <a:rPr lang="pt-BR" sz="480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48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sz="48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</a:br>
            <a:r>
              <a:rPr lang="pt-BR" sz="48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Inserida </a:t>
            </a:r>
            <a:br>
              <a:rPr lang="pt-BR" sz="48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</a:br>
            <a:r>
              <a:rPr lang="pt-BR" sz="48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na Realidade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276600" y="6308725"/>
            <a:ext cx="278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 b="1">
                <a:solidFill>
                  <a:srgbClr val="FFFFCC"/>
                </a:solidFill>
                <a:latin typeface="Tahoma" pitchFamily="34" charset="0"/>
              </a:rPr>
              <a:t>www.bioetica.ufrgs.br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100263" y="1000125"/>
            <a:ext cx="45640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9600" dirty="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Bioética</a:t>
            </a:r>
          </a:p>
        </p:txBody>
      </p:sp>
      <p:grpSp>
        <p:nvGrpSpPr>
          <p:cNvPr id="2055" name="Grupo 20"/>
          <p:cNvGrpSpPr>
            <a:grpSpLocks/>
          </p:cNvGrpSpPr>
          <p:nvPr/>
        </p:nvGrpSpPr>
        <p:grpSpPr bwMode="auto">
          <a:xfrm>
            <a:off x="2987675" y="4811713"/>
            <a:ext cx="3429000" cy="1570037"/>
            <a:chOff x="5715008" y="4726945"/>
            <a:chExt cx="3429024" cy="1621135"/>
          </a:xfrm>
        </p:grpSpPr>
        <p:sp>
          <p:nvSpPr>
            <p:cNvPr id="2056" name="Retângulo de cantos arredondados 17"/>
            <p:cNvSpPr>
              <a:spLocks noChangeArrowheads="1"/>
            </p:cNvSpPr>
            <p:nvPr/>
          </p:nvSpPr>
          <p:spPr bwMode="auto">
            <a:xfrm>
              <a:off x="5715008" y="4786322"/>
              <a:ext cx="3428992" cy="150019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rgbClr val="FFFF99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sz="2000" b="1">
                <a:latin typeface="Calibri" pitchFamily="34" charset="0"/>
                <a:cs typeface="Arial" charset="0"/>
              </a:endParaRPr>
            </a:p>
          </p:txBody>
        </p:sp>
        <p:graphicFrame>
          <p:nvGraphicFramePr>
            <p:cNvPr id="2051" name="Object 6"/>
            <p:cNvGraphicFramePr>
              <a:graphicFrameLocks noChangeAspect="1"/>
            </p:cNvGraphicFramePr>
            <p:nvPr/>
          </p:nvGraphicFramePr>
          <p:xfrm>
            <a:off x="5827747" y="4911338"/>
            <a:ext cx="1458897" cy="1094173"/>
          </p:xfrm>
          <a:graphic>
            <a:graphicData uri="http://schemas.openxmlformats.org/presentationml/2006/ole">
              <p:oleObj spid="_x0000_s2051" name="Imagem de bitmap" r:id="rId4" imgW="3809524" imgH="2857899" progId="PBrush">
                <p:embed/>
              </p:oleObj>
            </a:graphicData>
          </a:graphic>
        </p:graphicFrame>
        <p:sp>
          <p:nvSpPr>
            <p:cNvPr id="14" name="CaixaDeTexto 13"/>
            <p:cNvSpPr txBox="1"/>
            <p:nvPr/>
          </p:nvSpPr>
          <p:spPr>
            <a:xfrm>
              <a:off x="7215207" y="4726945"/>
              <a:ext cx="1928825" cy="162113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Laboratório de Pesquisa em Bioética e </a:t>
              </a:r>
              <a:b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</a:b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Ética na </a:t>
              </a: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Ciência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Serviço de Bioética</a:t>
              </a:r>
              <a:endParaRPr lang="pt-BR" sz="1600" b="1" dirty="0">
                <a:solidFill>
                  <a:schemeClr val="accent1">
                    <a:lumMod val="50000"/>
                  </a:schemeClr>
                </a:solidFill>
                <a:latin typeface="+mn-lt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600" b="1" dirty="0">
                  <a:solidFill>
                    <a:schemeClr val="accent1">
                      <a:lumMod val="50000"/>
                    </a:schemeClr>
                  </a:solidFill>
                  <a:latin typeface="+mn-lt"/>
                </a:rPr>
                <a:t>HCPA/Brasil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  <a:latin typeface="+mn-lt"/>
              </a:endParaRPr>
            </a:p>
          </p:txBody>
        </p:sp>
        <p:pic>
          <p:nvPicPr>
            <p:cNvPr id="2058" name="Picture 13" descr="Hospital de Clínicas de Porto Alegre. Faculdade de Medicina  da UFRGS Porto Alegre RS Brasil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325904" y="5715016"/>
              <a:ext cx="532112" cy="494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55650" y="981075"/>
            <a:ext cx="7993063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dirty="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Em primeiro lugar, o bem-estar não-econômico é susceptível de ser modificado pela forma na qual o rendimento é ganho. O entorno do trabalho atua sobre a </a:t>
            </a:r>
            <a:r>
              <a:rPr lang="pt-BR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qualidade de vida</a:t>
            </a:r>
            <a:r>
              <a:rPr lang="pt-BR" sz="2400" dirty="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. A qualidade </a:t>
            </a:r>
            <a:r>
              <a:rPr lang="pt-B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ética</a:t>
            </a:r>
            <a:r>
              <a:rPr lang="pt-BR" sz="240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2400" dirty="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é afetada pelas ocupações – trabalho servil, atividades agrícolas, criação artística, posições de independência econômica versus subordinação, repetição monótona repetição da mesma operação, e assim por diante – nas quais os desejos dos consumidores impelem as pessoas que trabalham a satisfazê-los. Isto é também afetado pela influência que essas pessoas exercem sobre outra pessoas com as quais eles podem ser levados a ter contatos pessoais.</a:t>
            </a:r>
          </a:p>
        </p:txBody>
      </p:sp>
      <p:sp>
        <p:nvSpPr>
          <p:cNvPr id="61442" name="CaixaDeTexto 6"/>
          <p:cNvSpPr txBox="1">
            <a:spLocks noChangeArrowheads="1"/>
          </p:cNvSpPr>
          <p:nvPr/>
        </p:nvSpPr>
        <p:spPr bwMode="auto">
          <a:xfrm>
            <a:off x="2843213" y="5880100"/>
            <a:ext cx="604996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b="1">
                <a:solidFill>
                  <a:srgbClr val="FFFFCC"/>
                </a:solidFill>
                <a:cs typeface="Arial" charset="0"/>
              </a:rPr>
              <a:t>Arthur C. Pigou</a:t>
            </a:r>
            <a:r>
              <a:rPr lang="en-US">
                <a:solidFill>
                  <a:srgbClr val="FFFFCC"/>
                </a:solidFill>
                <a:cs typeface="Arial" charset="0"/>
              </a:rPr>
              <a:t> </a:t>
            </a:r>
          </a:p>
          <a:p>
            <a:pPr algn="r"/>
            <a:r>
              <a:rPr lang="en-US" sz="1600">
                <a:solidFill>
                  <a:srgbClr val="FFFFCC"/>
                </a:solidFill>
                <a:cs typeface="Arial" charset="0"/>
              </a:rPr>
              <a:t>The Economics of Welfare. 4th ed. </a:t>
            </a:r>
          </a:p>
          <a:p>
            <a:pPr algn="r"/>
            <a:r>
              <a:rPr lang="en-US" sz="1600">
                <a:solidFill>
                  <a:srgbClr val="FFFFCC"/>
                </a:solidFill>
                <a:cs typeface="Arial" charset="0"/>
              </a:rPr>
              <a:t>London: Macmillan and Co.; 1932 (1920).</a:t>
            </a:r>
          </a:p>
        </p:txBody>
      </p:sp>
      <p:sp>
        <p:nvSpPr>
          <p:cNvPr id="61443" name="Retângulo 8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>
              <a:latin typeface="Calibri" pitchFamily="34" charset="0"/>
            </a:endParaRPr>
          </a:p>
        </p:txBody>
      </p:sp>
      <p:sp>
        <p:nvSpPr>
          <p:cNvPr id="61444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7"/>
          <p:cNvSpPr txBox="1">
            <a:spLocks noChangeArrowheads="1"/>
          </p:cNvSpPr>
          <p:nvPr/>
        </p:nvSpPr>
        <p:spPr bwMode="auto">
          <a:xfrm>
            <a:off x="3348038" y="5724525"/>
            <a:ext cx="56165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b="1">
                <a:solidFill>
                  <a:srgbClr val="FFFFCC"/>
                </a:solidFill>
              </a:rPr>
              <a:t>Tickell, Crispin. </a:t>
            </a:r>
            <a:br>
              <a:rPr lang="en-US" b="1">
                <a:solidFill>
                  <a:srgbClr val="FFFFCC"/>
                </a:solidFill>
              </a:rPr>
            </a:br>
            <a:r>
              <a:rPr lang="en-US" sz="1400" b="1">
                <a:solidFill>
                  <a:srgbClr val="FFFFCC"/>
                </a:solidFill>
              </a:rPr>
              <a:t> The Quality of Life: What Quality? Whose Life? </a:t>
            </a:r>
            <a:br>
              <a:rPr lang="en-US" sz="1400" b="1">
                <a:solidFill>
                  <a:srgbClr val="FFFFCC"/>
                </a:solidFill>
              </a:rPr>
            </a:br>
            <a:r>
              <a:rPr lang="en-US" sz="1400" b="1">
                <a:solidFill>
                  <a:srgbClr val="FFFFCC"/>
                </a:solidFill>
              </a:rPr>
              <a:t>Interdisciplinary Science Reviews 1992;17(1):9–25.</a:t>
            </a:r>
            <a:endParaRPr lang="pt-BR" sz="1400">
              <a:solidFill>
                <a:srgbClr val="FFFFCC"/>
              </a:solidFill>
            </a:endParaRPr>
          </a:p>
        </p:txBody>
      </p:sp>
      <p:sp>
        <p:nvSpPr>
          <p:cNvPr id="62466" name="Retângulo 7"/>
          <p:cNvSpPr>
            <a:spLocks noChangeArrowheads="1"/>
          </p:cNvSpPr>
          <p:nvPr/>
        </p:nvSpPr>
        <p:spPr bwMode="auto">
          <a:xfrm>
            <a:off x="395288" y="333375"/>
            <a:ext cx="354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  <a:cs typeface="Arial" charset="0"/>
              </a:rPr>
              <a:t>Qualidade de Vida</a:t>
            </a:r>
            <a:endParaRPr lang="pt-BR" sz="3200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2268538" y="1916113"/>
          <a:ext cx="3959225" cy="2378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283915"/>
                <a:gridCol w="1596405"/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2000" dirty="0" smtClean="0">
                          <a:solidFill>
                            <a:srgbClr val="00B050"/>
                          </a:solidFill>
                        </a:rPr>
                        <a:t>Renda per capita</a:t>
                      </a:r>
                      <a:endParaRPr lang="pt-BR" sz="2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2400" b="1" dirty="0" err="1" smtClean="0">
                          <a:solidFill>
                            <a:srgbClr val="00B050"/>
                          </a:solidFill>
                        </a:rPr>
                        <a:t>Europa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India e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China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1880 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400" b="1" dirty="0" smtClean="0">
                          <a:solidFill>
                            <a:srgbClr val="00B050"/>
                          </a:solidFill>
                        </a:rPr>
                        <a:t>2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 smtClean="0">
                          <a:solidFill>
                            <a:srgbClr val="00B050"/>
                          </a:solidFill>
                        </a:rPr>
                        <a:t>1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1965 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400" b="1" dirty="0" smtClean="0">
                          <a:solidFill>
                            <a:srgbClr val="00B050"/>
                          </a:solidFill>
                        </a:rPr>
                        <a:t>14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 smtClean="0">
                          <a:solidFill>
                            <a:srgbClr val="00B050"/>
                          </a:solidFill>
                        </a:rPr>
                        <a:t>1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1990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400" b="1" dirty="0" smtClean="0">
                          <a:solidFill>
                            <a:srgbClr val="00B050"/>
                          </a:solidFill>
                        </a:rPr>
                        <a:t>70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 smtClean="0">
                          <a:solidFill>
                            <a:srgbClr val="00B050"/>
                          </a:solidFill>
                        </a:rPr>
                        <a:t>1</a:t>
                      </a:r>
                      <a:endParaRPr lang="pt-BR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2489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2"/>
          <p:cNvSpPr txBox="1">
            <a:spLocks noChangeArrowheads="1"/>
          </p:cNvSpPr>
          <p:nvPr/>
        </p:nvSpPr>
        <p:spPr bwMode="auto">
          <a:xfrm>
            <a:off x="1835150" y="1341438"/>
            <a:ext cx="43211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ts val="500"/>
              </a:spcBef>
              <a:spcAft>
                <a:spcPts val="500"/>
              </a:spcAft>
            </a:pPr>
            <a:r>
              <a:rPr lang="pt-BR" sz="4400" b="1">
                <a:solidFill>
                  <a:srgbClr val="FFFFCC"/>
                </a:solidFill>
              </a:rPr>
              <a:t>Ética é a investigação geral sobre aquilo que é bom. </a:t>
            </a:r>
          </a:p>
        </p:txBody>
      </p:sp>
      <p:sp>
        <p:nvSpPr>
          <p:cNvPr id="63490" name="Text Box 3"/>
          <p:cNvSpPr txBox="1">
            <a:spLocks noChangeArrowheads="1"/>
          </p:cNvSpPr>
          <p:nvPr/>
        </p:nvSpPr>
        <p:spPr bwMode="auto">
          <a:xfrm>
            <a:off x="6284913" y="5853113"/>
            <a:ext cx="27765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pt-BR" sz="2000">
                <a:solidFill>
                  <a:srgbClr val="FFFFCC"/>
                </a:solidFill>
              </a:rPr>
              <a:t>George Edward Moore</a:t>
            </a:r>
          </a:p>
          <a:p>
            <a:pPr algn="r" eaLnBrk="0" hangingPunct="0"/>
            <a:r>
              <a:rPr lang="pt-BR" sz="1200">
                <a:solidFill>
                  <a:srgbClr val="FFFFCC"/>
                </a:solidFill>
              </a:rPr>
              <a:t>Princípios Éticos. </a:t>
            </a:r>
            <a:br>
              <a:rPr lang="pt-BR" sz="1200">
                <a:solidFill>
                  <a:srgbClr val="FFFFCC"/>
                </a:solidFill>
              </a:rPr>
            </a:br>
            <a:r>
              <a:rPr lang="pt-BR" sz="1200">
                <a:solidFill>
                  <a:srgbClr val="FFFFCC"/>
                </a:solidFill>
              </a:rPr>
              <a:t>São Paulo: Abril Cultural, 1975:4. </a:t>
            </a:r>
          </a:p>
        </p:txBody>
      </p:sp>
      <p:sp>
        <p:nvSpPr>
          <p:cNvPr id="63491" name="Text Box 6"/>
          <p:cNvSpPr txBox="1">
            <a:spLocks noChangeArrowheads="1"/>
          </p:cNvSpPr>
          <p:nvPr/>
        </p:nvSpPr>
        <p:spPr bwMode="auto">
          <a:xfrm>
            <a:off x="228600" y="228600"/>
            <a:ext cx="1096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</a:rPr>
              <a:t>Ética</a:t>
            </a:r>
            <a:endParaRPr lang="en-US" sz="3200">
              <a:solidFill>
                <a:srgbClr val="FFFFCC"/>
              </a:solidFill>
            </a:endParaRPr>
          </a:p>
        </p:txBody>
      </p:sp>
      <p:sp>
        <p:nvSpPr>
          <p:cNvPr id="63492" name="Text Box 7"/>
          <p:cNvSpPr txBox="1">
            <a:spLocks noChangeArrowheads="1"/>
          </p:cNvSpPr>
          <p:nvPr/>
        </p:nvSpPr>
        <p:spPr bwMode="auto">
          <a:xfrm>
            <a:off x="0" y="6575425"/>
            <a:ext cx="1203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CC"/>
                </a:solidFill>
              </a:rPr>
              <a:t>©Goldim/2010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2"/>
          <p:cNvSpPr txBox="1">
            <a:spLocks noChangeArrowheads="1"/>
          </p:cNvSpPr>
          <p:nvPr/>
        </p:nvSpPr>
        <p:spPr bwMode="auto">
          <a:xfrm>
            <a:off x="827088" y="981075"/>
            <a:ext cx="350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ts val="500"/>
              </a:spcBef>
              <a:spcAft>
                <a:spcPts val="500"/>
              </a:spcAft>
            </a:pPr>
            <a:r>
              <a:rPr lang="pt-BR" sz="3600">
                <a:solidFill>
                  <a:srgbClr val="FFFFCC"/>
                </a:solidFill>
              </a:rPr>
              <a:t>Bom </a:t>
            </a:r>
          </a:p>
        </p:txBody>
      </p:sp>
      <p:sp>
        <p:nvSpPr>
          <p:cNvPr id="64514" name="Text Box 3"/>
          <p:cNvSpPr txBox="1">
            <a:spLocks noChangeArrowheads="1"/>
          </p:cNvSpPr>
          <p:nvPr/>
        </p:nvSpPr>
        <p:spPr bwMode="auto">
          <a:xfrm>
            <a:off x="6440488" y="5853113"/>
            <a:ext cx="262096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pt-BR">
                <a:solidFill>
                  <a:srgbClr val="FFFFCC"/>
                </a:solidFill>
              </a:rPr>
              <a:t>Andrew C. Varga</a:t>
            </a:r>
          </a:p>
          <a:p>
            <a:pPr algn="r" eaLnBrk="0" hangingPunct="0"/>
            <a:r>
              <a:rPr lang="pt-BR" sz="1200">
                <a:solidFill>
                  <a:srgbClr val="FFFFCC"/>
                </a:solidFill>
              </a:rPr>
              <a:t>Problemas de Bioética</a:t>
            </a:r>
          </a:p>
          <a:p>
            <a:pPr algn="r" eaLnBrk="0" hangingPunct="0"/>
            <a:r>
              <a:rPr lang="pt-BR" sz="1200">
                <a:solidFill>
                  <a:srgbClr val="FFFFCC"/>
                </a:solidFill>
              </a:rPr>
              <a:t>São Leopoldo: Unisinos, 1982:1-16.</a:t>
            </a:r>
          </a:p>
        </p:txBody>
      </p:sp>
      <p:sp>
        <p:nvSpPr>
          <p:cNvPr id="64515" name="Text Box 6"/>
          <p:cNvSpPr txBox="1">
            <a:spLocks noChangeArrowheads="1"/>
          </p:cNvSpPr>
          <p:nvPr/>
        </p:nvSpPr>
        <p:spPr bwMode="auto">
          <a:xfrm>
            <a:off x="228600" y="228600"/>
            <a:ext cx="1096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>
                <a:solidFill>
                  <a:srgbClr val="FFFFCC"/>
                </a:solidFill>
              </a:rPr>
              <a:t>Ética</a:t>
            </a:r>
            <a:endParaRPr lang="en-US" sz="3200">
              <a:solidFill>
                <a:srgbClr val="FFFFCC"/>
              </a:solidFill>
            </a:endParaRPr>
          </a:p>
        </p:txBody>
      </p:sp>
      <p:sp>
        <p:nvSpPr>
          <p:cNvPr id="64516" name="Text Box 6"/>
          <p:cNvSpPr txBox="1">
            <a:spLocks noChangeArrowheads="1"/>
          </p:cNvSpPr>
          <p:nvPr/>
        </p:nvSpPr>
        <p:spPr bwMode="auto">
          <a:xfrm>
            <a:off x="1403350" y="2927350"/>
            <a:ext cx="3687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Teoria da Emoção</a:t>
            </a:r>
          </a:p>
          <a:p>
            <a:pPr lvl="1"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Depende do gosto individual</a:t>
            </a:r>
          </a:p>
        </p:txBody>
      </p:sp>
      <p:sp>
        <p:nvSpPr>
          <p:cNvPr id="64517" name="Text Box 7"/>
          <p:cNvSpPr txBox="1">
            <a:spLocks noChangeArrowheads="1"/>
          </p:cNvSpPr>
          <p:nvPr/>
        </p:nvSpPr>
        <p:spPr bwMode="auto">
          <a:xfrm>
            <a:off x="1403350" y="2312988"/>
            <a:ext cx="38052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Intuicionismo</a:t>
            </a:r>
          </a:p>
          <a:p>
            <a:pPr lvl="1"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Reconhece, mas é indefinível</a:t>
            </a:r>
          </a:p>
        </p:txBody>
      </p:sp>
      <p:sp>
        <p:nvSpPr>
          <p:cNvPr id="64518" name="Text Box 8"/>
          <p:cNvSpPr txBox="1">
            <a:spLocks noChangeArrowheads="1"/>
          </p:cNvSpPr>
          <p:nvPr/>
        </p:nvSpPr>
        <p:spPr bwMode="auto">
          <a:xfrm>
            <a:off x="1403350" y="3536950"/>
            <a:ext cx="4752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Positivismo Moral </a:t>
            </a:r>
          </a:p>
          <a:p>
            <a:pPr lvl="1"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Externo: modo de vida, opinião pública, </a:t>
            </a:r>
            <a:br>
              <a:rPr lang="pt-BR">
                <a:solidFill>
                  <a:srgbClr val="FFFFCC"/>
                </a:solidFill>
              </a:rPr>
            </a:br>
            <a:r>
              <a:rPr lang="pt-BR">
                <a:solidFill>
                  <a:srgbClr val="FFFFCC"/>
                </a:solidFill>
              </a:rPr>
              <a:t>	         vontade da maioria</a:t>
            </a:r>
          </a:p>
        </p:txBody>
      </p:sp>
      <p:sp>
        <p:nvSpPr>
          <p:cNvPr id="64519" name="Text Box 9"/>
          <p:cNvSpPr txBox="1">
            <a:spLocks noChangeArrowheads="1"/>
          </p:cNvSpPr>
          <p:nvPr/>
        </p:nvSpPr>
        <p:spPr bwMode="auto">
          <a:xfrm>
            <a:off x="1403350" y="4402138"/>
            <a:ext cx="61801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Utilitarismo</a:t>
            </a:r>
          </a:p>
          <a:p>
            <a:pPr lvl="1"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Interno: felicidade para o maior número de pessoas</a:t>
            </a:r>
          </a:p>
        </p:txBody>
      </p:sp>
      <p:sp>
        <p:nvSpPr>
          <p:cNvPr id="64520" name="Text Box 10"/>
          <p:cNvSpPr txBox="1">
            <a:spLocks noChangeArrowheads="1"/>
          </p:cNvSpPr>
          <p:nvPr/>
        </p:nvSpPr>
        <p:spPr bwMode="auto">
          <a:xfrm>
            <a:off x="1403350" y="1700213"/>
            <a:ext cx="2362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Lei natural</a:t>
            </a:r>
          </a:p>
          <a:p>
            <a:pPr lvl="1"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Auto-realização</a:t>
            </a:r>
          </a:p>
        </p:txBody>
      </p:sp>
      <p:sp>
        <p:nvSpPr>
          <p:cNvPr id="64521" name="Text Box 11"/>
          <p:cNvSpPr txBox="1">
            <a:spLocks noChangeArrowheads="1"/>
          </p:cNvSpPr>
          <p:nvPr/>
        </p:nvSpPr>
        <p:spPr bwMode="auto">
          <a:xfrm>
            <a:off x="1403350" y="5184775"/>
            <a:ext cx="6118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Ética da Situação</a:t>
            </a:r>
          </a:p>
          <a:p>
            <a:pPr lvl="1" eaLnBrk="0" hangingPunct="0">
              <a:buFontTx/>
              <a:buChar char="•"/>
            </a:pPr>
            <a:r>
              <a:rPr lang="pt-BR">
                <a:solidFill>
                  <a:srgbClr val="FFFFCC"/>
                </a:solidFill>
              </a:rPr>
              <a:t>Depende das ações livres em determinada situação</a:t>
            </a:r>
          </a:p>
        </p:txBody>
      </p:sp>
      <p:sp>
        <p:nvSpPr>
          <p:cNvPr id="64522" name="Text Box 7"/>
          <p:cNvSpPr txBox="1">
            <a:spLocks noChangeArrowheads="1"/>
          </p:cNvSpPr>
          <p:nvPr/>
        </p:nvSpPr>
        <p:spPr bwMode="auto">
          <a:xfrm>
            <a:off x="0" y="6575425"/>
            <a:ext cx="1203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CC"/>
                </a:solidFill>
              </a:rPr>
              <a:t>©Goldim/2010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1403350" y="1397000"/>
            <a:ext cx="7345363" cy="417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48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Bioética</a:t>
            </a:r>
            <a: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</a:br>
            <a: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é uma reflexão </a:t>
            </a:r>
            <a:b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</a:br>
            <a: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complexa,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compartilhada e </a:t>
            </a:r>
            <a:b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</a:br>
            <a: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interdisciplinar </a:t>
            </a:r>
            <a:b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</a:br>
            <a: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sobre a adequação das ações que envolvem a </a:t>
            </a:r>
            <a:r>
              <a:rPr lang="pt-BR" sz="400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vida</a:t>
            </a:r>
            <a: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 e o </a:t>
            </a:r>
            <a:r>
              <a:rPr lang="pt-BR" sz="4000">
                <a:solidFill>
                  <a:srgbClr val="FFFF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viver</a:t>
            </a:r>
            <a:r>
              <a:rPr lang="pt-BR" sz="3600">
                <a:solidFill>
                  <a:srgbClr val="FFFFCC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65538" name="Text Box 3"/>
          <p:cNvSpPr txBox="1">
            <a:spLocks noChangeArrowheads="1"/>
          </p:cNvSpPr>
          <p:nvPr/>
        </p:nvSpPr>
        <p:spPr bwMode="auto">
          <a:xfrm>
            <a:off x="6227763" y="5907088"/>
            <a:ext cx="25923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pt-BR" sz="2000">
                <a:solidFill>
                  <a:srgbClr val="FFFFCC"/>
                </a:solidFill>
                <a:cs typeface="Arial" charset="0"/>
              </a:rPr>
              <a:t>José Roberto Goldim</a:t>
            </a:r>
          </a:p>
          <a:p>
            <a:pPr algn="r" eaLnBrk="0" hangingPunct="0"/>
            <a:r>
              <a:rPr lang="pt-BR" sz="1200">
                <a:solidFill>
                  <a:srgbClr val="FFFFCC"/>
                </a:solidFill>
                <a:cs typeface="Arial" charset="0"/>
              </a:rPr>
              <a:t>Bioética: origens e complexidade.</a:t>
            </a:r>
          </a:p>
          <a:p>
            <a:pPr algn="r" eaLnBrk="0" hangingPunct="0"/>
            <a:r>
              <a:rPr lang="pt-BR" sz="1200">
                <a:solidFill>
                  <a:srgbClr val="FFFFCC"/>
                </a:solidFill>
                <a:cs typeface="Arial" charset="0"/>
              </a:rPr>
              <a:t>Revista HCPA 2006;26(2):86-92.</a:t>
            </a:r>
          </a:p>
        </p:txBody>
      </p:sp>
      <p:sp>
        <p:nvSpPr>
          <p:cNvPr id="65539" name="Text Box 4"/>
          <p:cNvSpPr txBox="1">
            <a:spLocks noChangeArrowheads="1"/>
          </p:cNvSpPr>
          <p:nvPr/>
        </p:nvSpPr>
        <p:spPr bwMode="auto">
          <a:xfrm>
            <a:off x="228600" y="228600"/>
            <a:ext cx="1223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solidFill>
                  <a:srgbClr val="FFFFCC"/>
                </a:solidFill>
                <a:cs typeface="Arial" charset="0"/>
              </a:rPr>
              <a:t>Bioética </a:t>
            </a:r>
            <a:br>
              <a:rPr lang="pt-BR">
                <a:solidFill>
                  <a:srgbClr val="FFFFCC"/>
                </a:solidFill>
                <a:cs typeface="Arial" charset="0"/>
              </a:rPr>
            </a:br>
            <a:r>
              <a:rPr lang="pt-BR">
                <a:solidFill>
                  <a:srgbClr val="FFFFCC"/>
                </a:solidFill>
                <a:cs typeface="Arial" charset="0"/>
              </a:rPr>
              <a:t>Complexa</a:t>
            </a:r>
            <a:endParaRPr lang="en-US">
              <a:solidFill>
                <a:srgbClr val="FFFFCC"/>
              </a:solidFill>
              <a:cs typeface="Arial" charset="0"/>
            </a:endParaRPr>
          </a:p>
        </p:txBody>
      </p:sp>
      <p:sp>
        <p:nvSpPr>
          <p:cNvPr id="65540" name="Text Box 7"/>
          <p:cNvSpPr txBox="1">
            <a:spLocks noChangeArrowheads="1"/>
          </p:cNvSpPr>
          <p:nvPr/>
        </p:nvSpPr>
        <p:spPr bwMode="auto">
          <a:xfrm>
            <a:off x="0" y="6575425"/>
            <a:ext cx="11398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©Goldim/2006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3"/>
          <p:cNvSpPr txBox="1">
            <a:spLocks noChangeArrowheads="1"/>
          </p:cNvSpPr>
          <p:nvPr/>
        </p:nvSpPr>
        <p:spPr bwMode="auto">
          <a:xfrm>
            <a:off x="2751138" y="5608638"/>
            <a:ext cx="6213475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2000" b="1">
                <a:solidFill>
                  <a:srgbClr val="FFFFCC"/>
                </a:solidFill>
                <a:latin typeface="Calibri" pitchFamily="34" charset="0"/>
              </a:rPr>
              <a:t>Giorgio Agamben</a:t>
            </a:r>
          </a:p>
          <a:p>
            <a:pPr algn="r"/>
            <a:r>
              <a:rPr lang="pt-BR" sz="1400" b="1">
                <a:solidFill>
                  <a:srgbClr val="FFFFCC"/>
                </a:solidFill>
                <a:latin typeface="Calibri" pitchFamily="34" charset="0"/>
              </a:rPr>
              <a:t>Homo sacer: o poder soberano e a vida nua. </a:t>
            </a:r>
          </a:p>
          <a:p>
            <a:pPr algn="r"/>
            <a:r>
              <a:rPr lang="pt-BR" sz="1400" b="1">
                <a:solidFill>
                  <a:srgbClr val="FFFFCC"/>
                </a:solidFill>
                <a:latin typeface="Calibri" pitchFamily="34" charset="0"/>
              </a:rPr>
              <a:t>Belo Horizonte: UFMG; 2002.</a:t>
            </a:r>
          </a:p>
          <a:p>
            <a:endParaRPr lang="pt-BR" sz="1400" b="1">
              <a:solidFill>
                <a:srgbClr val="FFFFCC"/>
              </a:solidFill>
              <a:latin typeface="Calibri" pitchFamily="34" charset="0"/>
            </a:endParaRPr>
          </a:p>
        </p:txBody>
      </p:sp>
      <p:sp>
        <p:nvSpPr>
          <p:cNvPr id="66562" name="Text Box 4"/>
          <p:cNvSpPr txBox="1">
            <a:spLocks noChangeArrowheads="1"/>
          </p:cNvSpPr>
          <p:nvPr/>
        </p:nvSpPr>
        <p:spPr bwMode="auto">
          <a:xfrm>
            <a:off x="2054225" y="2349500"/>
            <a:ext cx="1522413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t-BR" sz="3600" b="1">
                <a:solidFill>
                  <a:srgbClr val="FFFFCC"/>
                </a:solidFill>
                <a:latin typeface="Calibri" pitchFamily="34" charset="0"/>
              </a:rPr>
              <a:t>Vida</a:t>
            </a:r>
          </a:p>
          <a:p>
            <a:pPr algn="ctr"/>
            <a:r>
              <a:rPr lang="pt-BR" sz="3600" b="1">
                <a:solidFill>
                  <a:srgbClr val="FFFFCC"/>
                </a:solidFill>
                <a:latin typeface="Calibri" pitchFamily="34" charset="0"/>
              </a:rPr>
              <a:t>Zoé</a:t>
            </a:r>
          </a:p>
          <a:p>
            <a:pPr algn="ctr"/>
            <a:r>
              <a:rPr lang="pt-BR" sz="2400" b="1">
                <a:solidFill>
                  <a:srgbClr val="FFFFCC"/>
                </a:solidFill>
                <a:latin typeface="Symbol" pitchFamily="18" charset="2"/>
              </a:rPr>
              <a:t>Zoe</a:t>
            </a:r>
          </a:p>
          <a:p>
            <a:pPr algn="ctr"/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Vida nua</a:t>
            </a:r>
          </a:p>
          <a:p>
            <a:pPr algn="ctr"/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Vida biológica</a:t>
            </a:r>
          </a:p>
          <a:p>
            <a:pPr algn="ctr"/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Estar vivo</a:t>
            </a:r>
          </a:p>
        </p:txBody>
      </p:sp>
      <p:sp>
        <p:nvSpPr>
          <p:cNvPr id="66563" name="Text Box 5"/>
          <p:cNvSpPr txBox="1">
            <a:spLocks noChangeArrowheads="1"/>
          </p:cNvSpPr>
          <p:nvPr/>
        </p:nvSpPr>
        <p:spPr bwMode="auto">
          <a:xfrm>
            <a:off x="5845175" y="2349500"/>
            <a:ext cx="169227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t-BR" sz="3600" b="1">
                <a:solidFill>
                  <a:srgbClr val="FFFFCC"/>
                </a:solidFill>
                <a:latin typeface="Calibri" pitchFamily="34" charset="0"/>
              </a:rPr>
              <a:t>Viver</a:t>
            </a:r>
          </a:p>
          <a:p>
            <a:pPr algn="ctr"/>
            <a:r>
              <a:rPr lang="pt-BR" sz="3600" b="1">
                <a:solidFill>
                  <a:srgbClr val="FFFFCC"/>
                </a:solidFill>
                <a:latin typeface="Calibri" pitchFamily="34" charset="0"/>
              </a:rPr>
              <a:t>Bios</a:t>
            </a:r>
          </a:p>
          <a:p>
            <a:pPr algn="ctr"/>
            <a:r>
              <a:rPr lang="pt-BR" sz="2400" b="1">
                <a:solidFill>
                  <a:srgbClr val="FFFFCC"/>
                </a:solidFill>
                <a:latin typeface="Symbol" pitchFamily="18" charset="2"/>
              </a:rPr>
              <a:t>Bios</a:t>
            </a:r>
          </a:p>
          <a:p>
            <a:pPr algn="ctr"/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Vida política</a:t>
            </a:r>
          </a:p>
          <a:p>
            <a:pPr algn="ctr"/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Bem viver</a:t>
            </a:r>
          </a:p>
          <a:p>
            <a:pPr algn="ctr"/>
            <a:r>
              <a:rPr lang="pt-BR" b="1">
                <a:solidFill>
                  <a:srgbClr val="FFFFCC"/>
                </a:solidFill>
                <a:latin typeface="Calibri" pitchFamily="34" charset="0"/>
              </a:rPr>
              <a:t>Estar no mundo</a:t>
            </a:r>
          </a:p>
        </p:txBody>
      </p:sp>
      <p:sp>
        <p:nvSpPr>
          <p:cNvPr id="66564" name="Text Box 6"/>
          <p:cNvSpPr txBox="1">
            <a:spLocks noChangeArrowheads="1"/>
          </p:cNvSpPr>
          <p:nvPr/>
        </p:nvSpPr>
        <p:spPr bwMode="auto">
          <a:xfrm>
            <a:off x="3811588" y="836613"/>
            <a:ext cx="13525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4400" b="1">
                <a:solidFill>
                  <a:srgbClr val="FFFFCC"/>
                </a:solidFill>
                <a:latin typeface="Calibri" pitchFamily="34" charset="0"/>
              </a:rPr>
              <a:t>VIDA</a:t>
            </a:r>
          </a:p>
        </p:txBody>
      </p:sp>
      <p:sp>
        <p:nvSpPr>
          <p:cNvPr id="66565" name="Text Box 7"/>
          <p:cNvSpPr txBox="1">
            <a:spLocks noChangeArrowheads="1"/>
          </p:cNvSpPr>
          <p:nvPr/>
        </p:nvSpPr>
        <p:spPr bwMode="auto">
          <a:xfrm>
            <a:off x="77788" y="63500"/>
            <a:ext cx="1235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>
                <a:solidFill>
                  <a:srgbClr val="FFFFCC"/>
                </a:solidFill>
                <a:latin typeface="Calibri" pitchFamily="34" charset="0"/>
              </a:rPr>
              <a:t>Bioética </a:t>
            </a:r>
            <a:br>
              <a:rPr lang="pt-BR" sz="2000" b="1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000" b="1">
                <a:solidFill>
                  <a:srgbClr val="FFFFCC"/>
                </a:solidFill>
                <a:latin typeface="Calibri" pitchFamily="34" charset="0"/>
              </a:rPr>
              <a:t>Complexa</a:t>
            </a:r>
            <a:endParaRPr lang="en-US" sz="2000" b="1">
              <a:solidFill>
                <a:srgbClr val="FFFFCC"/>
              </a:solidFill>
              <a:latin typeface="Calibri" pitchFamily="34" charset="0"/>
            </a:endParaRPr>
          </a:p>
        </p:txBody>
      </p:sp>
      <p:sp>
        <p:nvSpPr>
          <p:cNvPr id="66566" name="Text Box 7"/>
          <p:cNvSpPr txBox="1">
            <a:spLocks noChangeArrowheads="1"/>
          </p:cNvSpPr>
          <p:nvPr/>
        </p:nvSpPr>
        <p:spPr bwMode="auto">
          <a:xfrm>
            <a:off x="0" y="6575425"/>
            <a:ext cx="11398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4"/>
          <p:cNvSpPr txBox="1">
            <a:spLocks noChangeArrowheads="1"/>
          </p:cNvSpPr>
          <p:nvPr/>
        </p:nvSpPr>
        <p:spPr bwMode="auto">
          <a:xfrm>
            <a:off x="1162050" y="2349500"/>
            <a:ext cx="3306763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t-BR" sz="3600" b="1">
                <a:solidFill>
                  <a:srgbClr val="FFFFCC"/>
                </a:solidFill>
                <a:latin typeface="Calibri" pitchFamily="34" charset="0"/>
              </a:rPr>
              <a:t>Vida</a:t>
            </a:r>
          </a:p>
          <a:p>
            <a:pPr algn="ctr"/>
            <a:endParaRPr lang="pt-BR" sz="1400" b="1">
              <a:solidFill>
                <a:srgbClr val="FFFFCC"/>
              </a:solidFill>
              <a:latin typeface="Calibri" pitchFamily="34" charset="0"/>
            </a:endParaRPr>
          </a:p>
          <a:p>
            <a:pPr algn="ctr"/>
            <a:r>
              <a:rPr lang="pt-BR" sz="3600" b="1">
                <a:solidFill>
                  <a:srgbClr val="FFFFCC"/>
                </a:solidFill>
                <a:cs typeface="Arial" charset="0"/>
              </a:rPr>
              <a:t>Vida biológica</a:t>
            </a:r>
          </a:p>
        </p:txBody>
      </p:sp>
      <p:sp>
        <p:nvSpPr>
          <p:cNvPr id="67586" name="Text Box 5"/>
          <p:cNvSpPr txBox="1">
            <a:spLocks noChangeArrowheads="1"/>
          </p:cNvSpPr>
          <p:nvPr/>
        </p:nvSpPr>
        <p:spPr bwMode="auto">
          <a:xfrm>
            <a:off x="5495925" y="2349500"/>
            <a:ext cx="239077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t-BR" sz="3600" b="1">
                <a:solidFill>
                  <a:srgbClr val="FFFFCC"/>
                </a:solidFill>
                <a:latin typeface="Calibri" pitchFamily="34" charset="0"/>
              </a:rPr>
              <a:t>Viver</a:t>
            </a:r>
          </a:p>
          <a:p>
            <a:pPr algn="ctr"/>
            <a:endParaRPr lang="pt-BR" sz="1400" b="1">
              <a:solidFill>
                <a:srgbClr val="FFFFCC"/>
              </a:solidFill>
              <a:latin typeface="Calibri" pitchFamily="34" charset="0"/>
            </a:endParaRPr>
          </a:p>
          <a:p>
            <a:pPr algn="ctr"/>
            <a:r>
              <a:rPr lang="pt-BR" sz="3600" b="1">
                <a:solidFill>
                  <a:srgbClr val="FFFFCC"/>
                </a:solidFill>
                <a:cs typeface="Arial" charset="0"/>
              </a:rPr>
              <a:t>Bem viver</a:t>
            </a:r>
          </a:p>
        </p:txBody>
      </p:sp>
      <p:sp>
        <p:nvSpPr>
          <p:cNvPr id="67587" name="Text Box 6"/>
          <p:cNvSpPr txBox="1">
            <a:spLocks noChangeArrowheads="1"/>
          </p:cNvSpPr>
          <p:nvPr/>
        </p:nvSpPr>
        <p:spPr bwMode="auto">
          <a:xfrm>
            <a:off x="3811588" y="836613"/>
            <a:ext cx="13525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4400" b="1">
                <a:solidFill>
                  <a:srgbClr val="FFFFCC"/>
                </a:solidFill>
                <a:latin typeface="Calibri" pitchFamily="34" charset="0"/>
              </a:rPr>
              <a:t>VIDA</a:t>
            </a:r>
          </a:p>
        </p:txBody>
      </p:sp>
      <p:sp>
        <p:nvSpPr>
          <p:cNvPr id="67588" name="Text Box 7"/>
          <p:cNvSpPr txBox="1">
            <a:spLocks noChangeArrowheads="1"/>
          </p:cNvSpPr>
          <p:nvPr/>
        </p:nvSpPr>
        <p:spPr bwMode="auto">
          <a:xfrm>
            <a:off x="77788" y="63500"/>
            <a:ext cx="1235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>
                <a:solidFill>
                  <a:srgbClr val="FFFFCC"/>
                </a:solidFill>
                <a:latin typeface="Calibri" pitchFamily="34" charset="0"/>
              </a:rPr>
              <a:t>Bioética </a:t>
            </a:r>
            <a:br>
              <a:rPr lang="pt-BR" sz="2000" b="1">
                <a:solidFill>
                  <a:srgbClr val="FFFFCC"/>
                </a:solidFill>
                <a:latin typeface="Calibri" pitchFamily="34" charset="0"/>
              </a:rPr>
            </a:br>
            <a:r>
              <a:rPr lang="pt-BR" sz="2000" b="1">
                <a:solidFill>
                  <a:srgbClr val="FFFFCC"/>
                </a:solidFill>
                <a:latin typeface="Calibri" pitchFamily="34" charset="0"/>
              </a:rPr>
              <a:t>Complexa</a:t>
            </a:r>
            <a:endParaRPr lang="en-US" sz="2000" b="1">
              <a:solidFill>
                <a:srgbClr val="FFFFCC"/>
              </a:solidFill>
              <a:latin typeface="Calibri" pitchFamily="34" charset="0"/>
            </a:endParaRPr>
          </a:p>
        </p:txBody>
      </p:sp>
      <p:sp>
        <p:nvSpPr>
          <p:cNvPr id="67589" name="CaixaDeTexto 6"/>
          <p:cNvSpPr txBox="1">
            <a:spLocks noChangeArrowheads="1"/>
          </p:cNvSpPr>
          <p:nvPr/>
        </p:nvSpPr>
        <p:spPr bwMode="auto">
          <a:xfrm>
            <a:off x="2700338" y="333375"/>
            <a:ext cx="34036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4000" b="1">
                <a:solidFill>
                  <a:srgbClr val="FFFFCC"/>
                </a:solidFill>
                <a:cs typeface="Arial" charset="0"/>
              </a:rPr>
              <a:t>Qualidade de</a:t>
            </a:r>
          </a:p>
        </p:txBody>
      </p:sp>
      <p:sp>
        <p:nvSpPr>
          <p:cNvPr id="67590" name="CaixaDeTexto 8"/>
          <p:cNvSpPr txBox="1">
            <a:spLocks noChangeArrowheads="1"/>
          </p:cNvSpPr>
          <p:nvPr/>
        </p:nvSpPr>
        <p:spPr bwMode="auto">
          <a:xfrm>
            <a:off x="5345113" y="1908175"/>
            <a:ext cx="2755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FFFFCC"/>
                </a:solidFill>
                <a:cs typeface="Arial" charset="0"/>
              </a:rPr>
              <a:t>Qualidade de</a:t>
            </a:r>
          </a:p>
        </p:txBody>
      </p:sp>
      <p:sp>
        <p:nvSpPr>
          <p:cNvPr id="67591" name="CaixaDeTexto 9"/>
          <p:cNvSpPr txBox="1">
            <a:spLocks noChangeArrowheads="1"/>
          </p:cNvSpPr>
          <p:nvPr/>
        </p:nvSpPr>
        <p:spPr bwMode="auto">
          <a:xfrm>
            <a:off x="1476375" y="1908175"/>
            <a:ext cx="2755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FFFFCC"/>
                </a:solidFill>
                <a:cs typeface="Arial" charset="0"/>
              </a:rPr>
              <a:t>Qualidade de</a:t>
            </a:r>
          </a:p>
        </p:txBody>
      </p:sp>
      <p:sp>
        <p:nvSpPr>
          <p:cNvPr id="67592" name="Text Box 7"/>
          <p:cNvSpPr txBox="1">
            <a:spLocks noChangeArrowheads="1"/>
          </p:cNvSpPr>
          <p:nvPr/>
        </p:nvSpPr>
        <p:spPr bwMode="auto">
          <a:xfrm>
            <a:off x="0" y="6575425"/>
            <a:ext cx="1166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200">
                <a:solidFill>
                  <a:srgbClr val="FFFF99"/>
                </a:solidFill>
                <a:latin typeface="Calibri" pitchFamily="34" charset="0"/>
              </a:rPr>
              <a:t>©Goldim/2010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Estrutura padrão">
  <a:themeElements>
    <a:clrScheme name="Estrutura padrã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trutura padrã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FFFC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FFFFC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strutura padrã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utura padrã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</TotalTime>
  <Words>1215</Words>
  <Application>Microsoft Office PowerPoint</Application>
  <PresentationFormat>On-screen Show (4:3)</PresentationFormat>
  <Paragraphs>482</Paragraphs>
  <Slides>27</Slides>
  <Notes>5</Notes>
  <HiddenSlides>0</HiddenSlides>
  <MMClips>0</MMClips>
  <ScaleCrop>false</ScaleCrop>
  <HeadingPairs>
    <vt:vector size="8" baseType="variant">
      <vt:variant>
        <vt:lpstr>Fontes usadas</vt:lpstr>
      </vt:variant>
      <vt:variant>
        <vt:i4>5</vt:i4>
      </vt:variant>
      <vt:variant>
        <vt:lpstr>Modelo de design</vt:lpstr>
      </vt:variant>
      <vt:variant>
        <vt:i4>42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75" baseType="lpstr">
      <vt:lpstr>Calibri</vt:lpstr>
      <vt:lpstr>Arial</vt:lpstr>
      <vt:lpstr>Times New Roman</vt:lpstr>
      <vt:lpstr>Symbol</vt:lpstr>
      <vt:lpstr>Tahoma</vt:lpstr>
      <vt:lpstr>Tema do Office</vt:lpstr>
      <vt:lpstr>Design padrão</vt:lpstr>
      <vt:lpstr>1_Design padrão</vt:lpstr>
      <vt:lpstr>Estrutura padrão</vt:lpstr>
      <vt:lpstr>Design padrão</vt:lpstr>
      <vt:lpstr>Design padrão</vt:lpstr>
      <vt:lpstr>Design padrão</vt:lpstr>
      <vt:lpstr>Design padrão</vt:lpstr>
      <vt:lpstr>Design padrão</vt:lpstr>
      <vt:lpstr>Design padrão</vt:lpstr>
      <vt:lpstr>Design padrão</vt:lpstr>
      <vt:lpstr>Design padrão</vt:lpstr>
      <vt:lpstr>Design padrão</vt:lpstr>
      <vt:lpstr>Design padrão</vt:lpstr>
      <vt:lpstr>Design padrão</vt:lpstr>
      <vt:lpstr>Design padrão</vt:lpstr>
      <vt:lpstr>Design padrão</vt:lpstr>
      <vt:lpstr>Design padrão</vt:lpstr>
      <vt:lpstr>1_Design padrão</vt:lpstr>
      <vt:lpstr>1_Design padrão</vt:lpstr>
      <vt:lpstr>1_Design padrão</vt:lpstr>
      <vt:lpstr>1_Design padrão</vt:lpstr>
      <vt:lpstr>1_Design padrão</vt:lpstr>
      <vt:lpstr>1_Design padrão</vt:lpstr>
      <vt:lpstr>1_Design padrão</vt:lpstr>
      <vt:lpstr>1_Design padrão</vt:lpstr>
      <vt:lpstr>1_Design padrão</vt:lpstr>
      <vt:lpstr>1_Design padrão</vt:lpstr>
      <vt:lpstr>1_Design padrão</vt:lpstr>
      <vt:lpstr>1_Design padrão</vt:lpstr>
      <vt:lpstr>Estrutura padrão</vt:lpstr>
      <vt:lpstr>Estrutura padrão</vt:lpstr>
      <vt:lpstr>Estrutura padrão</vt:lpstr>
      <vt:lpstr>Estrutura padrão</vt:lpstr>
      <vt:lpstr>Estrutura padrão</vt:lpstr>
      <vt:lpstr>Estrutura padrão</vt:lpstr>
      <vt:lpstr>Estrutura padrão</vt:lpstr>
      <vt:lpstr>Estrutura padrão</vt:lpstr>
      <vt:lpstr>Estrutura padrão</vt:lpstr>
      <vt:lpstr>Estrutura padrão</vt:lpstr>
      <vt:lpstr>Estrutura padrão</vt:lpstr>
      <vt:lpstr>Estrutura padrão</vt:lpstr>
      <vt:lpstr>Imagem de bitmap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Jose Roberto Goldim</dc:creator>
  <cp:lastModifiedBy>hcpa</cp:lastModifiedBy>
  <cp:revision>144</cp:revision>
  <dcterms:created xsi:type="dcterms:W3CDTF">2010-09-04T11:38:30Z</dcterms:created>
  <dcterms:modified xsi:type="dcterms:W3CDTF">2010-09-26T19:12:04Z</dcterms:modified>
</cp:coreProperties>
</file>