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</p:sldIdLst>
  <p:sldSz cy="5143500" cx="9144000"/>
  <p:notesSz cx="6858000" cy="9144000"/>
  <p:embeddedFontLst>
    <p:embeddedFont>
      <p:font typeface="Roboto Slab"/>
      <p:regular r:id="rId57"/>
      <p:bold r:id="rId58"/>
    </p:embeddedFont>
    <p:embeddedFont>
      <p:font typeface="Roboto Thin"/>
      <p:regular r:id="rId59"/>
      <p:bold r:id="rId60"/>
      <p:italic r:id="rId61"/>
      <p:boldItalic r:id="rId62"/>
    </p:embeddedFont>
    <p:embeddedFont>
      <p:font typeface="Raleway"/>
      <p:regular r:id="rId63"/>
      <p:bold r:id="rId64"/>
      <p:italic r:id="rId65"/>
      <p:boldItalic r:id="rId66"/>
    </p:embeddedFont>
    <p:embeddedFont>
      <p:font typeface="Roboto"/>
      <p:regular r:id="rId67"/>
      <p:bold r:id="rId68"/>
      <p:italic r:id="rId69"/>
      <p:boldItalic r:id="rId70"/>
    </p:embeddedFont>
    <p:embeddedFont>
      <p:font typeface="Roboto Medium"/>
      <p:regular r:id="rId71"/>
      <p:bold r:id="rId72"/>
      <p:italic r:id="rId73"/>
      <p:boldItalic r:id="rId74"/>
    </p:embeddedFont>
    <p:embeddedFont>
      <p:font typeface="Oswald"/>
      <p:regular r:id="rId75"/>
      <p:bold r:id="rId7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3307BB7-123E-431A-BF3B-A9D2372473C6}">
  <a:tblStyle styleId="{E3307BB7-123E-431A-BF3B-A9D2372473C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0B6F3AB1-0835-4659-BE10-59B487FF546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26F1D69B-EA51-4518-918F-95DF87E2CA02}" styleName="Table_2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3" Type="http://schemas.openxmlformats.org/officeDocument/2006/relationships/font" Target="fonts/RobotoMedium-italic.fntdata"/><Relationship Id="rId72" Type="http://schemas.openxmlformats.org/officeDocument/2006/relationships/font" Target="fonts/RobotoMedium-bold.fntdata"/><Relationship Id="rId31" Type="http://schemas.openxmlformats.org/officeDocument/2006/relationships/slide" Target="slides/slide24.xml"/><Relationship Id="rId75" Type="http://schemas.openxmlformats.org/officeDocument/2006/relationships/font" Target="fonts/Oswald-regular.fntdata"/><Relationship Id="rId30" Type="http://schemas.openxmlformats.org/officeDocument/2006/relationships/slide" Target="slides/slide23.xml"/><Relationship Id="rId74" Type="http://schemas.openxmlformats.org/officeDocument/2006/relationships/font" Target="fonts/RobotoMedium-boldItalic.fntdata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76" Type="http://schemas.openxmlformats.org/officeDocument/2006/relationships/font" Target="fonts/Oswald-bold.fntdata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71" Type="http://schemas.openxmlformats.org/officeDocument/2006/relationships/font" Target="fonts/RobotoMedium-regular.fntdata"/><Relationship Id="rId70" Type="http://schemas.openxmlformats.org/officeDocument/2006/relationships/font" Target="fonts/Roboto-boldItalic.fntdata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font" Target="fonts/RobotoThin-boldItalic.fntdata"/><Relationship Id="rId61" Type="http://schemas.openxmlformats.org/officeDocument/2006/relationships/font" Target="fonts/RobotoThin-italic.fntdata"/><Relationship Id="rId20" Type="http://schemas.openxmlformats.org/officeDocument/2006/relationships/slide" Target="slides/slide13.xml"/><Relationship Id="rId64" Type="http://schemas.openxmlformats.org/officeDocument/2006/relationships/font" Target="fonts/Raleway-bold.fntdata"/><Relationship Id="rId63" Type="http://schemas.openxmlformats.org/officeDocument/2006/relationships/font" Target="fonts/Raleway-regular.fntdata"/><Relationship Id="rId22" Type="http://schemas.openxmlformats.org/officeDocument/2006/relationships/slide" Target="slides/slide15.xml"/><Relationship Id="rId66" Type="http://schemas.openxmlformats.org/officeDocument/2006/relationships/font" Target="fonts/Raleway-boldItalic.fntdata"/><Relationship Id="rId21" Type="http://schemas.openxmlformats.org/officeDocument/2006/relationships/slide" Target="slides/slide14.xml"/><Relationship Id="rId65" Type="http://schemas.openxmlformats.org/officeDocument/2006/relationships/font" Target="fonts/Raleway-italic.fntdata"/><Relationship Id="rId24" Type="http://schemas.openxmlformats.org/officeDocument/2006/relationships/slide" Target="slides/slide17.xml"/><Relationship Id="rId68" Type="http://schemas.openxmlformats.org/officeDocument/2006/relationships/font" Target="fonts/Roboto-bold.fntdata"/><Relationship Id="rId23" Type="http://schemas.openxmlformats.org/officeDocument/2006/relationships/slide" Target="slides/slide16.xml"/><Relationship Id="rId67" Type="http://schemas.openxmlformats.org/officeDocument/2006/relationships/font" Target="fonts/Roboto-regular.fntdata"/><Relationship Id="rId60" Type="http://schemas.openxmlformats.org/officeDocument/2006/relationships/font" Target="fonts/RobotoThin-bold.fntdata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69" Type="http://schemas.openxmlformats.org/officeDocument/2006/relationships/font" Target="fonts/Roboto-italic.fntdata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11" Type="http://schemas.openxmlformats.org/officeDocument/2006/relationships/slide" Target="slides/slide4.xml"/><Relationship Id="rId55" Type="http://schemas.openxmlformats.org/officeDocument/2006/relationships/slide" Target="slides/slide48.xml"/><Relationship Id="rId10" Type="http://schemas.openxmlformats.org/officeDocument/2006/relationships/slide" Target="slides/slide3.xml"/><Relationship Id="rId54" Type="http://schemas.openxmlformats.org/officeDocument/2006/relationships/slide" Target="slides/slide47.xml"/><Relationship Id="rId13" Type="http://schemas.openxmlformats.org/officeDocument/2006/relationships/slide" Target="slides/slide6.xml"/><Relationship Id="rId57" Type="http://schemas.openxmlformats.org/officeDocument/2006/relationships/font" Target="fonts/RobotoSlab-regular.fntdata"/><Relationship Id="rId12" Type="http://schemas.openxmlformats.org/officeDocument/2006/relationships/slide" Target="slides/slide5.xml"/><Relationship Id="rId56" Type="http://schemas.openxmlformats.org/officeDocument/2006/relationships/slide" Target="slides/slide49.xml"/><Relationship Id="rId15" Type="http://schemas.openxmlformats.org/officeDocument/2006/relationships/slide" Target="slides/slide8.xml"/><Relationship Id="rId59" Type="http://schemas.openxmlformats.org/officeDocument/2006/relationships/font" Target="fonts/RobotoThin-regular.fntdata"/><Relationship Id="rId14" Type="http://schemas.openxmlformats.org/officeDocument/2006/relationships/slide" Target="slides/slide7.xml"/><Relationship Id="rId58" Type="http://schemas.openxmlformats.org/officeDocument/2006/relationships/font" Target="fonts/RobotoSlab-bold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b24b62f33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3b24b62f33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3b24b62f33_0_3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3b24b62f33_0_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8b9b14fe5_0_4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38b9b14fe5_0_4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38b9b14fe5_0_4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138b9b14fe5_0_4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Nas realizações do NAU, acrescentei ações de avaliação promovidas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138b9b14fe5_0_4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138b9b14fe5_0_4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38b9b14fe5_0_4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138b9b14fe5_0_4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138b9b14fe5_0_5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138b9b14fe5_0_5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13e8cb3f865_0_5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13e8cb3f865_0_5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13e8cb3f865_0_5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13e8cb3f865_0_5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OBS: Não “</a:t>
            </a:r>
            <a:r>
              <a:rPr lang="pt-BR"/>
              <a:t>hesitem”</a:t>
            </a:r>
            <a:r>
              <a:rPr lang="pt-BR"/>
              <a:t> em entrar em contato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138b9b14fe5_0_10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138b9b14fe5_0_10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OBS: Não “hesitem” em entrar em contato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13852b1f6ac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13852b1f6ac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13852b1f6ac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13852b1f6ac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13852b1f6ac_0_3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13852b1f6ac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13b24b62f33_0_4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13b24b62f33_0_4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13daf1ef7d4_0_5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13daf1ef7d4_0_5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38b9b14fe5_0_6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138b9b14fe5_0_6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138b9b14fe5_0_6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138b9b14fe5_0_6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138b9b14fe5_0_7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138b9b14fe5_0_7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13b24b62f33_0_4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13b24b62f33_0_4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138b9b14fe5_0_1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138b9b14fe5_0_1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Os instrumentos de graduação foram adaptados ao ERE e concentrados em um só. No retorno ao presencial, a CPA está trabalhando em novas adaptações e aplicará um só instrumento para graduação presencial e EaD. As questões técnicas do EaD serão contempladas no Instrumento de infraestrutura.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138b9b14fe5_0_1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138b9b14fe5_0_1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13daf1ef7d4_0_3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13daf1ef7d4_0_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13daf1ef7d4_0_3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13daf1ef7d4_0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13daf1ef7d4_0_3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13daf1ef7d4_0_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138b9b14fe5_0_10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138b9b14fe5_0_10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138b9b14fe5_0_10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138b9b14fe5_0_10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138b9b14fe5_0_10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138b9b14fe5_0_10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138b9b14fe5_0_10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138b9b14fe5_0_10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138b9b14fe5_0_10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138b9b14fe5_0_10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138b9b14fe5_0_10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138b9b14fe5_0_10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138b9b14fe5_0_10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138b9b14fe5_0_10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138b9b14fe5_0_10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138b9b14fe5_0_10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138b9b14fe5_0_10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138b9b14fe5_0_10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138b9b14fe5_0_10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138b9b14fe5_0_10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138b9b14fe5_0_1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138b9b14fe5_0_1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138b9b14fe5_0_1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138b9b14fe5_0_1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13fa4f642bc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13fa4f642bc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138b9b14fe5_0_1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138b9b14fe5_0_1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Os instrumentos de graduação foram adaptados ao ERE e concentrados em um só. No retorno ao presencial, a CPA está trabalhando em novas adaptações e aplicará um só instrumento para graduação presencial e EaD. As questões técnicas do EaD serão contempladas no Instrumento de infraestrutura.</a:t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138b9b14fe5_0_1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138b9b14fe5_0_1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13fa4f642bc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13fa4f642bc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138b9b14fe5_0_9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138b9b14fe5_0_9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138b9b14fe5_0_1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" name="Google Shape;559;g138b9b14fe5_0_1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13b4e31a858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13b4e31a858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138b9b14fe5_0_1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138b9b14fe5_0_1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13854024edb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13854024edb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13854024edb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13854024edb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13854024edb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13854024edb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13852b1f6a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13852b1f6a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0" y="0"/>
            <a:ext cx="9144000" cy="5143800"/>
            <a:chOff x="0" y="0"/>
            <a:chExt cx="9144000" cy="5143800"/>
          </a:xfrm>
        </p:grpSpPr>
        <p:sp>
          <p:nvSpPr>
            <p:cNvPr id="11" name="Google Shape;11;p2"/>
            <p:cNvSpPr/>
            <p:nvPr/>
          </p:nvSpPr>
          <p:spPr>
            <a:xfrm>
              <a:off x="0" y="0"/>
              <a:ext cx="9144000" cy="2571900"/>
            </a:xfrm>
            <a:prstGeom prst="rect">
              <a:avLst/>
            </a:prstGeom>
            <a:solidFill>
              <a:srgbClr val="ED7D31">
                <a:alpha val="657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0" y="2571900"/>
              <a:ext cx="9144000" cy="25719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511050" y="519300"/>
              <a:ext cx="8121900" cy="2052600"/>
            </a:xfrm>
            <a:prstGeom prst="rect">
              <a:avLst/>
            </a:prstGeom>
            <a:solidFill>
              <a:srgbClr val="ED7D31"/>
            </a:solidFill>
            <a:ln>
              <a:noFill/>
            </a:ln>
            <a:effectLst>
              <a:outerShdw blurRad="571500" rotWithShape="0" algn="bl" dir="4500000" dist="1238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511050" y="2571750"/>
              <a:ext cx="8121900" cy="20526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  <a:effectLst>
              <a:outerShdw blurRad="571500" rotWithShape="0" algn="bl" dir="4500000" dist="1238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" name="Google Shape;15;p2"/>
          <p:cNvSpPr txBox="1"/>
          <p:nvPr>
            <p:ph type="ctrTitle"/>
          </p:nvPr>
        </p:nvSpPr>
        <p:spPr>
          <a:xfrm>
            <a:off x="509725" y="512875"/>
            <a:ext cx="80781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Font typeface="Oswald"/>
              <a:buNone/>
              <a:defRPr sz="50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6" name="Google Shape;16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lab"/>
              <a:buNone/>
              <a:defRPr sz="2000"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Slab"/>
              <a:buNone/>
              <a:defRPr sz="2800"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Slab"/>
              <a:buNone/>
              <a:defRPr sz="2800"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Slab"/>
              <a:buNone/>
              <a:defRPr sz="2800"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Slab"/>
              <a:buNone/>
              <a:defRPr sz="2800"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Slab"/>
              <a:buNone/>
              <a:defRPr sz="2800"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Slab"/>
              <a:buNone/>
              <a:defRPr sz="2800"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Slab"/>
              <a:buNone/>
              <a:defRPr sz="2800"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Slab"/>
              <a:buNone/>
              <a:defRPr sz="2800"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oogle Shape;19;p3"/>
          <p:cNvGrpSpPr/>
          <p:nvPr/>
        </p:nvGrpSpPr>
        <p:grpSpPr>
          <a:xfrm>
            <a:off x="0" y="0"/>
            <a:ext cx="9144000" cy="5143800"/>
            <a:chOff x="0" y="0"/>
            <a:chExt cx="9144000" cy="5143800"/>
          </a:xfrm>
        </p:grpSpPr>
        <p:sp>
          <p:nvSpPr>
            <p:cNvPr id="20" name="Google Shape;20;p3"/>
            <p:cNvSpPr/>
            <p:nvPr/>
          </p:nvSpPr>
          <p:spPr>
            <a:xfrm>
              <a:off x="0" y="0"/>
              <a:ext cx="9144000" cy="2571900"/>
            </a:xfrm>
            <a:prstGeom prst="rect">
              <a:avLst/>
            </a:prstGeom>
            <a:solidFill>
              <a:srgbClr val="ED7D31">
                <a:alpha val="657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0" y="2571900"/>
              <a:ext cx="9144000" cy="25719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511050" y="519300"/>
              <a:ext cx="8121900" cy="2052600"/>
            </a:xfrm>
            <a:prstGeom prst="rect">
              <a:avLst/>
            </a:prstGeom>
            <a:solidFill>
              <a:srgbClr val="ED7D31"/>
            </a:solidFill>
            <a:ln>
              <a:noFill/>
            </a:ln>
            <a:effectLst>
              <a:outerShdw blurRad="571500" rotWithShape="0" algn="bl" dir="4500000" dist="1238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511050" y="2571750"/>
              <a:ext cx="8121900" cy="20526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  <a:effectLst>
              <a:outerShdw blurRad="571500" rotWithShape="0" algn="bl" dir="4500000" dist="1238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" name="Google Shape;24;p3"/>
          <p:cNvSpPr txBox="1"/>
          <p:nvPr>
            <p:ph type="title"/>
          </p:nvPr>
        </p:nvSpPr>
        <p:spPr>
          <a:xfrm>
            <a:off x="525150" y="509725"/>
            <a:ext cx="1807500" cy="20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Font typeface="Roboto"/>
              <a:buNone/>
              <a:defRPr sz="12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8054558" y="5097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6" name="Google Shape;26;p3"/>
          <p:cNvSpPr txBox="1"/>
          <p:nvPr>
            <p:ph idx="2" type="ctrTitle"/>
          </p:nvPr>
        </p:nvSpPr>
        <p:spPr>
          <a:xfrm>
            <a:off x="525150" y="2579575"/>
            <a:ext cx="8078100" cy="74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Oswald"/>
              <a:buNone/>
              <a:defRPr sz="30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7" name="Google Shape;27;p3"/>
          <p:cNvSpPr txBox="1"/>
          <p:nvPr>
            <p:ph idx="1" type="subTitle"/>
          </p:nvPr>
        </p:nvSpPr>
        <p:spPr>
          <a:xfrm>
            <a:off x="525150" y="3320875"/>
            <a:ext cx="81399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 Slab"/>
              <a:buNone/>
              <a:defRPr sz="2000"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Slab"/>
              <a:buNone/>
              <a:defRPr sz="2800"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Slab"/>
              <a:buNone/>
              <a:defRPr sz="2800"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Slab"/>
              <a:buNone/>
              <a:defRPr sz="2800"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Slab"/>
              <a:buNone/>
              <a:defRPr sz="2800"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Slab"/>
              <a:buNone/>
              <a:defRPr sz="2800"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Slab"/>
              <a:buNone/>
              <a:defRPr sz="2800"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Slab"/>
              <a:buNone/>
              <a:defRPr sz="2800"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Slab"/>
              <a:buNone/>
              <a:defRPr sz="2800"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0"/>
            <a:ext cx="9144000" cy="5143800"/>
            <a:chOff x="0" y="0"/>
            <a:chExt cx="9144000" cy="5143800"/>
          </a:xfrm>
        </p:grpSpPr>
        <p:sp>
          <p:nvSpPr>
            <p:cNvPr id="30" name="Google Shape;30;p4"/>
            <p:cNvSpPr/>
            <p:nvPr/>
          </p:nvSpPr>
          <p:spPr>
            <a:xfrm>
              <a:off x="0" y="0"/>
              <a:ext cx="9144000" cy="1251000"/>
            </a:xfrm>
            <a:prstGeom prst="rect">
              <a:avLst/>
            </a:prstGeom>
            <a:solidFill>
              <a:srgbClr val="ED7D31">
                <a:alpha val="657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>
              <a:off x="0" y="1251000"/>
              <a:ext cx="9144000" cy="38928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511050" y="519300"/>
              <a:ext cx="8121900" cy="731700"/>
            </a:xfrm>
            <a:prstGeom prst="rect">
              <a:avLst/>
            </a:prstGeom>
            <a:solidFill>
              <a:srgbClr val="ED7D31"/>
            </a:solidFill>
            <a:ln>
              <a:noFill/>
            </a:ln>
            <a:effectLst>
              <a:outerShdw blurRad="571500" rotWithShape="0" algn="bl" dir="4500000" dist="1238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>
              <a:off x="511050" y="1251000"/>
              <a:ext cx="8121900" cy="33735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  <a:effectLst>
              <a:outerShdw blurRad="571500" rotWithShape="0" algn="bl" dir="4500000" dist="1238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4"/>
          <p:cNvSpPr txBox="1"/>
          <p:nvPr>
            <p:ph type="title"/>
          </p:nvPr>
        </p:nvSpPr>
        <p:spPr>
          <a:xfrm>
            <a:off x="500550" y="579775"/>
            <a:ext cx="8056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Oswald"/>
              <a:buNone/>
              <a:defRPr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1" type="body"/>
          </p:nvPr>
        </p:nvSpPr>
        <p:spPr>
          <a:xfrm>
            <a:off x="500550" y="1246825"/>
            <a:ext cx="8149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36" name="Google Shape;36;p4"/>
          <p:cNvSpPr txBox="1"/>
          <p:nvPr>
            <p:ph idx="12" type="sldNum"/>
          </p:nvPr>
        </p:nvSpPr>
        <p:spPr>
          <a:xfrm>
            <a:off x="8101058" y="5082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oogle Shape;38;p5"/>
          <p:cNvGrpSpPr/>
          <p:nvPr/>
        </p:nvGrpSpPr>
        <p:grpSpPr>
          <a:xfrm>
            <a:off x="0" y="0"/>
            <a:ext cx="9144000" cy="5143800"/>
            <a:chOff x="0" y="0"/>
            <a:chExt cx="9144000" cy="5143800"/>
          </a:xfrm>
        </p:grpSpPr>
        <p:sp>
          <p:nvSpPr>
            <p:cNvPr id="39" name="Google Shape;39;p5"/>
            <p:cNvSpPr/>
            <p:nvPr/>
          </p:nvSpPr>
          <p:spPr>
            <a:xfrm>
              <a:off x="0" y="0"/>
              <a:ext cx="9144000" cy="1251000"/>
            </a:xfrm>
            <a:prstGeom prst="rect">
              <a:avLst/>
            </a:prstGeom>
            <a:solidFill>
              <a:srgbClr val="ED7D31">
                <a:alpha val="657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5"/>
            <p:cNvSpPr/>
            <p:nvPr/>
          </p:nvSpPr>
          <p:spPr>
            <a:xfrm>
              <a:off x="0" y="1251000"/>
              <a:ext cx="9144000" cy="38928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5"/>
            <p:cNvSpPr/>
            <p:nvPr/>
          </p:nvSpPr>
          <p:spPr>
            <a:xfrm>
              <a:off x="511050" y="519300"/>
              <a:ext cx="8121900" cy="731700"/>
            </a:xfrm>
            <a:prstGeom prst="rect">
              <a:avLst/>
            </a:prstGeom>
            <a:solidFill>
              <a:srgbClr val="ED7D31"/>
            </a:solidFill>
            <a:ln>
              <a:noFill/>
            </a:ln>
            <a:effectLst>
              <a:outerShdw blurRad="571500" rotWithShape="0" algn="bl" dir="4500000" dist="1238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5"/>
            <p:cNvSpPr/>
            <p:nvPr/>
          </p:nvSpPr>
          <p:spPr>
            <a:xfrm>
              <a:off x="511050" y="1251000"/>
              <a:ext cx="8121900" cy="33735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  <a:effectLst>
              <a:outerShdw blurRad="571500" rotWithShape="0" algn="bl" dir="4500000" dist="1238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" name="Google Shape;43;p5"/>
          <p:cNvSpPr txBox="1"/>
          <p:nvPr>
            <p:ph type="title"/>
          </p:nvPr>
        </p:nvSpPr>
        <p:spPr>
          <a:xfrm>
            <a:off x="500550" y="579775"/>
            <a:ext cx="8133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00"/>
              <a:buFont typeface="Oswald"/>
              <a:buNone/>
              <a:defRPr>
                <a:solidFill>
                  <a:srgbClr val="EFEFE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00"/>
              <a:buFont typeface="Oswald"/>
              <a:buNone/>
              <a:defRPr>
                <a:solidFill>
                  <a:srgbClr val="EFEFE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00"/>
              <a:buFont typeface="Oswald"/>
              <a:buNone/>
              <a:defRPr>
                <a:solidFill>
                  <a:srgbClr val="EFEFE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00"/>
              <a:buFont typeface="Oswald"/>
              <a:buNone/>
              <a:defRPr>
                <a:solidFill>
                  <a:srgbClr val="EFEFE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00"/>
              <a:buFont typeface="Oswald"/>
              <a:buNone/>
              <a:defRPr>
                <a:solidFill>
                  <a:srgbClr val="EFEFE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00"/>
              <a:buFont typeface="Oswald"/>
              <a:buNone/>
              <a:defRPr>
                <a:solidFill>
                  <a:srgbClr val="EFEFE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00"/>
              <a:buFont typeface="Oswald"/>
              <a:buNone/>
              <a:defRPr>
                <a:solidFill>
                  <a:srgbClr val="EFEFE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00"/>
              <a:buFont typeface="Oswald"/>
              <a:buNone/>
              <a:defRPr>
                <a:solidFill>
                  <a:srgbClr val="EFEFE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00"/>
              <a:buFont typeface="Oswald"/>
              <a:buNone/>
              <a:defRPr>
                <a:solidFill>
                  <a:srgbClr val="EFEFE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44" name="Google Shape;44;p5"/>
          <p:cNvSpPr txBox="1"/>
          <p:nvPr>
            <p:ph idx="1" type="body"/>
          </p:nvPr>
        </p:nvSpPr>
        <p:spPr>
          <a:xfrm>
            <a:off x="500550" y="1251125"/>
            <a:ext cx="3810900" cy="331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45" name="Google Shape;45;p5"/>
          <p:cNvSpPr txBox="1"/>
          <p:nvPr>
            <p:ph idx="2" type="body"/>
          </p:nvPr>
        </p:nvSpPr>
        <p:spPr>
          <a:xfrm>
            <a:off x="4832400" y="1251175"/>
            <a:ext cx="3810900" cy="331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 sz="14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46" name="Google Shape;46;p5"/>
          <p:cNvSpPr txBox="1"/>
          <p:nvPr>
            <p:ph idx="12" type="sldNum"/>
          </p:nvPr>
        </p:nvSpPr>
        <p:spPr>
          <a:xfrm>
            <a:off x="8085458" y="50824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oogle Shape;48;p6"/>
          <p:cNvGrpSpPr/>
          <p:nvPr/>
        </p:nvGrpSpPr>
        <p:grpSpPr>
          <a:xfrm>
            <a:off x="0" y="0"/>
            <a:ext cx="9144000" cy="5143800"/>
            <a:chOff x="0" y="0"/>
            <a:chExt cx="9144000" cy="5143800"/>
          </a:xfrm>
        </p:grpSpPr>
        <p:sp>
          <p:nvSpPr>
            <p:cNvPr id="49" name="Google Shape;49;p6"/>
            <p:cNvSpPr/>
            <p:nvPr/>
          </p:nvSpPr>
          <p:spPr>
            <a:xfrm>
              <a:off x="0" y="0"/>
              <a:ext cx="9144000" cy="1251000"/>
            </a:xfrm>
            <a:prstGeom prst="rect">
              <a:avLst/>
            </a:prstGeom>
            <a:solidFill>
              <a:srgbClr val="ED7D31">
                <a:alpha val="657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6"/>
            <p:cNvSpPr/>
            <p:nvPr/>
          </p:nvSpPr>
          <p:spPr>
            <a:xfrm>
              <a:off x="0" y="1251000"/>
              <a:ext cx="9144000" cy="38928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6"/>
            <p:cNvSpPr/>
            <p:nvPr/>
          </p:nvSpPr>
          <p:spPr>
            <a:xfrm>
              <a:off x="511050" y="519300"/>
              <a:ext cx="8121900" cy="731700"/>
            </a:xfrm>
            <a:prstGeom prst="rect">
              <a:avLst/>
            </a:prstGeom>
            <a:solidFill>
              <a:srgbClr val="ED7D31"/>
            </a:solidFill>
            <a:ln>
              <a:noFill/>
            </a:ln>
            <a:effectLst>
              <a:outerShdw blurRad="571500" rotWithShape="0" algn="bl" dir="4500000" dist="1238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6"/>
            <p:cNvSpPr/>
            <p:nvPr/>
          </p:nvSpPr>
          <p:spPr>
            <a:xfrm>
              <a:off x="511050" y="1251000"/>
              <a:ext cx="8121900" cy="33735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  <a:effectLst>
              <a:outerShdw blurRad="571500" rotWithShape="0" algn="bl" dir="4500000" dist="1238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" name="Google Shape;53;p6"/>
          <p:cNvSpPr txBox="1"/>
          <p:nvPr>
            <p:ph idx="12" type="sldNum"/>
          </p:nvPr>
        </p:nvSpPr>
        <p:spPr>
          <a:xfrm>
            <a:off x="8085458" y="5262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4" name="Google Shape;54;p6"/>
          <p:cNvSpPr txBox="1"/>
          <p:nvPr>
            <p:ph type="title"/>
          </p:nvPr>
        </p:nvSpPr>
        <p:spPr>
          <a:xfrm>
            <a:off x="500550" y="579775"/>
            <a:ext cx="8133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00"/>
              <a:buFont typeface="Oswald"/>
              <a:buNone/>
              <a:defRPr>
                <a:solidFill>
                  <a:srgbClr val="EFEFE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00"/>
              <a:buFont typeface="Oswald"/>
              <a:buNone/>
              <a:defRPr>
                <a:solidFill>
                  <a:srgbClr val="EFEFE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00"/>
              <a:buFont typeface="Oswald"/>
              <a:buNone/>
              <a:defRPr>
                <a:solidFill>
                  <a:srgbClr val="EFEFE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00"/>
              <a:buFont typeface="Oswald"/>
              <a:buNone/>
              <a:defRPr>
                <a:solidFill>
                  <a:srgbClr val="EFEFE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00"/>
              <a:buFont typeface="Oswald"/>
              <a:buNone/>
              <a:defRPr>
                <a:solidFill>
                  <a:srgbClr val="EFEFE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00"/>
              <a:buFont typeface="Oswald"/>
              <a:buNone/>
              <a:defRPr>
                <a:solidFill>
                  <a:srgbClr val="EFEFE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00"/>
              <a:buFont typeface="Oswald"/>
              <a:buNone/>
              <a:defRPr>
                <a:solidFill>
                  <a:srgbClr val="EFEFE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00"/>
              <a:buFont typeface="Oswald"/>
              <a:buNone/>
              <a:defRPr>
                <a:solidFill>
                  <a:srgbClr val="EFEFE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00"/>
              <a:buFont typeface="Oswald"/>
              <a:buNone/>
              <a:defRPr>
                <a:solidFill>
                  <a:srgbClr val="EFEFE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/>
          <p:nvPr/>
        </p:nvSpPr>
        <p:spPr>
          <a:xfrm>
            <a:off x="0" y="0"/>
            <a:ext cx="9144000" cy="1251000"/>
          </a:xfrm>
          <a:prstGeom prst="rect">
            <a:avLst/>
          </a:prstGeom>
          <a:solidFill>
            <a:srgbClr val="ED7D31">
              <a:alpha val="657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7"/>
          <p:cNvSpPr/>
          <p:nvPr/>
        </p:nvSpPr>
        <p:spPr>
          <a:xfrm>
            <a:off x="0" y="1251000"/>
            <a:ext cx="9144000" cy="3892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7"/>
          <p:cNvSpPr/>
          <p:nvPr/>
        </p:nvSpPr>
        <p:spPr>
          <a:xfrm>
            <a:off x="438795" y="519300"/>
            <a:ext cx="3340500" cy="731700"/>
          </a:xfrm>
          <a:prstGeom prst="rect">
            <a:avLst/>
          </a:prstGeom>
          <a:solidFill>
            <a:srgbClr val="ED7D31"/>
          </a:solidFill>
          <a:ln>
            <a:noFill/>
          </a:ln>
          <a:effectLst>
            <a:outerShdw blurRad="571500" rotWithShape="0" algn="bl" dir="4500000" dist="123825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7"/>
          <p:cNvSpPr/>
          <p:nvPr/>
        </p:nvSpPr>
        <p:spPr>
          <a:xfrm>
            <a:off x="438795" y="1251000"/>
            <a:ext cx="3340500" cy="3373500"/>
          </a:xfrm>
          <a:prstGeom prst="rect">
            <a:avLst/>
          </a:prstGeom>
          <a:solidFill>
            <a:srgbClr val="EFEFEF"/>
          </a:solidFill>
          <a:ln>
            <a:noFill/>
          </a:ln>
          <a:effectLst>
            <a:outerShdw blurRad="571500" rotWithShape="0" algn="bl" dir="4500000" dist="123825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7"/>
          <p:cNvSpPr txBox="1"/>
          <p:nvPr>
            <p:ph type="title"/>
          </p:nvPr>
        </p:nvSpPr>
        <p:spPr>
          <a:xfrm>
            <a:off x="540300" y="619425"/>
            <a:ext cx="2808000" cy="69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Oswald"/>
              <a:buNone/>
              <a:defRPr sz="22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7"/>
          <p:cNvSpPr txBox="1"/>
          <p:nvPr>
            <p:ph idx="1" type="body"/>
          </p:nvPr>
        </p:nvSpPr>
        <p:spPr>
          <a:xfrm>
            <a:off x="5403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  <a:defRPr sz="1200">
                <a:latin typeface="Roboto"/>
                <a:ea typeface="Roboto"/>
                <a:cs typeface="Roboto"/>
                <a:sym typeface="Roboto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○"/>
              <a:defRPr sz="1200">
                <a:latin typeface="Roboto"/>
                <a:ea typeface="Roboto"/>
                <a:cs typeface="Roboto"/>
                <a:sym typeface="Roboto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■"/>
              <a:defRPr sz="12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2" name="Google Shape;6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8"/>
          <p:cNvGrpSpPr/>
          <p:nvPr/>
        </p:nvGrpSpPr>
        <p:grpSpPr>
          <a:xfrm rot="10800000">
            <a:off x="0" y="-50"/>
            <a:ext cx="9144000" cy="5143850"/>
            <a:chOff x="0" y="0"/>
            <a:chExt cx="9144000" cy="5143850"/>
          </a:xfrm>
        </p:grpSpPr>
        <p:sp>
          <p:nvSpPr>
            <p:cNvPr id="65" name="Google Shape;65;p8"/>
            <p:cNvSpPr/>
            <p:nvPr/>
          </p:nvSpPr>
          <p:spPr>
            <a:xfrm>
              <a:off x="0" y="3815450"/>
              <a:ext cx="9144000" cy="13284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8"/>
            <p:cNvSpPr/>
            <p:nvPr/>
          </p:nvSpPr>
          <p:spPr>
            <a:xfrm>
              <a:off x="511050" y="519300"/>
              <a:ext cx="8121900" cy="3280800"/>
            </a:xfrm>
            <a:prstGeom prst="rect">
              <a:avLst/>
            </a:prstGeom>
            <a:solidFill>
              <a:srgbClr val="ED7D31"/>
            </a:solidFill>
            <a:ln>
              <a:noFill/>
            </a:ln>
            <a:effectLst>
              <a:outerShdw blurRad="571500" rotWithShape="0" algn="bl" dir="4500000" dist="1238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8"/>
            <p:cNvSpPr/>
            <p:nvPr/>
          </p:nvSpPr>
          <p:spPr>
            <a:xfrm>
              <a:off x="511050" y="3815450"/>
              <a:ext cx="8121900" cy="8091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  <a:effectLst>
              <a:outerShdw blurRad="571500" rotWithShape="0" algn="bl" dir="4500000" dist="1238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8"/>
            <p:cNvSpPr/>
            <p:nvPr/>
          </p:nvSpPr>
          <p:spPr>
            <a:xfrm>
              <a:off x="0" y="0"/>
              <a:ext cx="9144000" cy="3815400"/>
            </a:xfrm>
            <a:prstGeom prst="rect">
              <a:avLst/>
            </a:prstGeom>
            <a:solidFill>
              <a:srgbClr val="ED7D31">
                <a:alpha val="657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" name="Google Shape;69;p8"/>
          <p:cNvSpPr txBox="1"/>
          <p:nvPr>
            <p:ph type="title"/>
          </p:nvPr>
        </p:nvSpPr>
        <p:spPr>
          <a:xfrm>
            <a:off x="3629800" y="450150"/>
            <a:ext cx="1668300" cy="89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Font typeface="Oswald"/>
              <a:buNone/>
              <a:defRPr sz="9600"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0" name="Google Shape;70;p8"/>
          <p:cNvSpPr txBox="1"/>
          <p:nvPr>
            <p:ph idx="12" type="sldNum"/>
          </p:nvPr>
        </p:nvSpPr>
        <p:spPr>
          <a:xfrm>
            <a:off x="4297658" y="1221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buNone/>
              <a:defRPr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3" name="Google Shape;73;p9"/>
          <p:cNvGrpSpPr/>
          <p:nvPr/>
        </p:nvGrpSpPr>
        <p:grpSpPr>
          <a:xfrm>
            <a:off x="0" y="0"/>
            <a:ext cx="9144000" cy="5143800"/>
            <a:chOff x="0" y="0"/>
            <a:chExt cx="9144000" cy="5143800"/>
          </a:xfrm>
        </p:grpSpPr>
        <p:sp>
          <p:nvSpPr>
            <p:cNvPr id="74" name="Google Shape;74;p9"/>
            <p:cNvSpPr/>
            <p:nvPr/>
          </p:nvSpPr>
          <p:spPr>
            <a:xfrm>
              <a:off x="0" y="0"/>
              <a:ext cx="4556400" cy="5143500"/>
            </a:xfrm>
            <a:prstGeom prst="rect">
              <a:avLst/>
            </a:prstGeom>
            <a:solidFill>
              <a:srgbClr val="ED7D31">
                <a:alpha val="657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9"/>
            <p:cNvSpPr/>
            <p:nvPr/>
          </p:nvSpPr>
          <p:spPr>
            <a:xfrm>
              <a:off x="4572000" y="300"/>
              <a:ext cx="4572000" cy="51435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9"/>
            <p:cNvSpPr/>
            <p:nvPr/>
          </p:nvSpPr>
          <p:spPr>
            <a:xfrm>
              <a:off x="511050" y="519300"/>
              <a:ext cx="4045200" cy="4105200"/>
            </a:xfrm>
            <a:prstGeom prst="rect">
              <a:avLst/>
            </a:prstGeom>
            <a:solidFill>
              <a:srgbClr val="ED7D31"/>
            </a:solidFill>
            <a:ln>
              <a:noFill/>
            </a:ln>
            <a:effectLst>
              <a:outerShdw blurRad="571500" rotWithShape="0" algn="bl" dir="4500000" dist="1238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9"/>
            <p:cNvSpPr/>
            <p:nvPr/>
          </p:nvSpPr>
          <p:spPr>
            <a:xfrm>
              <a:off x="4556250" y="519300"/>
              <a:ext cx="4076700" cy="41052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  <a:effectLst>
              <a:outerShdw blurRad="571500" rotWithShape="0" algn="bl" dir="4500000" dist="1238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" name="Google Shape;78;p9"/>
          <p:cNvSpPr txBox="1"/>
          <p:nvPr>
            <p:ph type="title"/>
          </p:nvPr>
        </p:nvSpPr>
        <p:spPr>
          <a:xfrm>
            <a:off x="519875" y="724075"/>
            <a:ext cx="3790800" cy="199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Oswald"/>
              <a:buNone/>
              <a:defRPr sz="42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79" name="Google Shape;79;p9"/>
          <p:cNvSpPr txBox="1"/>
          <p:nvPr>
            <p:ph idx="1" type="subTitle"/>
          </p:nvPr>
        </p:nvSpPr>
        <p:spPr>
          <a:xfrm>
            <a:off x="519900" y="2803075"/>
            <a:ext cx="37908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100"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0" name="Google Shape;8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1" name="Google Shape;8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latin typeface="Roboto"/>
                <a:ea typeface="Roboto"/>
                <a:cs typeface="Roboto"/>
                <a:sym typeface="Roboto"/>
              </a:defRPr>
            </a:lvl1pPr>
            <a:lvl2pPr lvl="1"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oogle Shape;83;p10"/>
          <p:cNvGrpSpPr/>
          <p:nvPr/>
        </p:nvGrpSpPr>
        <p:grpSpPr>
          <a:xfrm>
            <a:off x="0" y="0"/>
            <a:ext cx="9144000" cy="5143800"/>
            <a:chOff x="0" y="0"/>
            <a:chExt cx="9144000" cy="5143800"/>
          </a:xfrm>
        </p:grpSpPr>
        <p:sp>
          <p:nvSpPr>
            <p:cNvPr id="84" name="Google Shape;84;p10"/>
            <p:cNvSpPr/>
            <p:nvPr/>
          </p:nvSpPr>
          <p:spPr>
            <a:xfrm>
              <a:off x="0" y="0"/>
              <a:ext cx="9144000" cy="4326000"/>
            </a:xfrm>
            <a:prstGeom prst="rect">
              <a:avLst/>
            </a:prstGeom>
            <a:solidFill>
              <a:srgbClr val="ED7D31">
                <a:alpha val="657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0"/>
            <p:cNvSpPr/>
            <p:nvPr/>
          </p:nvSpPr>
          <p:spPr>
            <a:xfrm>
              <a:off x="0" y="4326000"/>
              <a:ext cx="9144000" cy="8178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0"/>
            <p:cNvSpPr/>
            <p:nvPr/>
          </p:nvSpPr>
          <p:spPr>
            <a:xfrm>
              <a:off x="511050" y="519300"/>
              <a:ext cx="8121900" cy="3806700"/>
            </a:xfrm>
            <a:prstGeom prst="rect">
              <a:avLst/>
            </a:prstGeom>
            <a:solidFill>
              <a:srgbClr val="ED7D31"/>
            </a:solidFill>
            <a:ln>
              <a:noFill/>
            </a:ln>
            <a:effectLst>
              <a:outerShdw blurRad="571500" rotWithShape="0" algn="bl" dir="4500000" dist="1238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0"/>
            <p:cNvSpPr/>
            <p:nvPr/>
          </p:nvSpPr>
          <p:spPr>
            <a:xfrm>
              <a:off x="511050" y="4325975"/>
              <a:ext cx="8121900" cy="5097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  <a:effectLst>
              <a:outerShdw blurRad="571500" rotWithShape="0" algn="bl" dir="4500000" dist="1238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10"/>
          <p:cNvSpPr txBox="1"/>
          <p:nvPr>
            <p:ph idx="1" type="body"/>
          </p:nvPr>
        </p:nvSpPr>
        <p:spPr>
          <a:xfrm>
            <a:off x="488675" y="4252700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swald"/>
              <a:buNone/>
              <a:defRPr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89" name="Google Shape;89;p10"/>
          <p:cNvSpPr txBox="1"/>
          <p:nvPr>
            <p:ph idx="12" type="sldNum"/>
          </p:nvPr>
        </p:nvSpPr>
        <p:spPr>
          <a:xfrm>
            <a:off x="8074258" y="5263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buNone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buNone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buNone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buNone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buNone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buNone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buNone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buNone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oogle Shape;91;p11"/>
          <p:cNvGrpSpPr/>
          <p:nvPr/>
        </p:nvGrpSpPr>
        <p:grpSpPr>
          <a:xfrm>
            <a:off x="0" y="0"/>
            <a:ext cx="9144000" cy="5143800"/>
            <a:chOff x="0" y="0"/>
            <a:chExt cx="9144000" cy="5143800"/>
          </a:xfrm>
        </p:grpSpPr>
        <p:sp>
          <p:nvSpPr>
            <p:cNvPr id="92" name="Google Shape;92;p11"/>
            <p:cNvSpPr/>
            <p:nvPr/>
          </p:nvSpPr>
          <p:spPr>
            <a:xfrm>
              <a:off x="0" y="0"/>
              <a:ext cx="9144000" cy="3019500"/>
            </a:xfrm>
            <a:prstGeom prst="rect">
              <a:avLst/>
            </a:prstGeom>
            <a:solidFill>
              <a:srgbClr val="ED7D31">
                <a:alpha val="657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1"/>
            <p:cNvSpPr/>
            <p:nvPr/>
          </p:nvSpPr>
          <p:spPr>
            <a:xfrm>
              <a:off x="0" y="3019500"/>
              <a:ext cx="9144000" cy="21243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1"/>
            <p:cNvSpPr/>
            <p:nvPr/>
          </p:nvSpPr>
          <p:spPr>
            <a:xfrm>
              <a:off x="511050" y="519300"/>
              <a:ext cx="8121900" cy="2500200"/>
            </a:xfrm>
            <a:prstGeom prst="rect">
              <a:avLst/>
            </a:prstGeom>
            <a:solidFill>
              <a:srgbClr val="ED7D31"/>
            </a:solidFill>
            <a:ln>
              <a:noFill/>
            </a:ln>
            <a:effectLst>
              <a:outerShdw blurRad="571500" rotWithShape="0" algn="bl" dir="4500000" dist="1238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1"/>
            <p:cNvSpPr/>
            <p:nvPr/>
          </p:nvSpPr>
          <p:spPr>
            <a:xfrm>
              <a:off x="511050" y="3019500"/>
              <a:ext cx="8121900" cy="16050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  <a:effectLst>
              <a:outerShdw blurRad="571500" rotWithShape="0" algn="bl" dir="4500000" dist="1238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6" name="Google Shape;96;p11"/>
          <p:cNvSpPr txBox="1"/>
          <p:nvPr>
            <p:ph hasCustomPrompt="1" type="title"/>
          </p:nvPr>
        </p:nvSpPr>
        <p:spPr>
          <a:xfrm>
            <a:off x="311700" y="1055950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Font typeface="Oswald"/>
              <a:buNone/>
              <a:defRPr sz="120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7" name="Google Shape;9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98" name="Google Shape;98;p11"/>
          <p:cNvSpPr txBox="1"/>
          <p:nvPr>
            <p:ph idx="12" type="sldNum"/>
          </p:nvPr>
        </p:nvSpPr>
        <p:spPr>
          <a:xfrm>
            <a:off x="8085333" y="5295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highlight>
                  <a:schemeClr val="lt2"/>
                </a:highlight>
                <a:latin typeface="Roboto"/>
                <a:ea typeface="Roboto"/>
                <a:cs typeface="Roboto"/>
                <a:sym typeface="Roboto"/>
              </a:defRPr>
            </a:lvl1pPr>
            <a:lvl2pPr lvl="1">
              <a:buNone/>
              <a:defRPr>
                <a:highlight>
                  <a:schemeClr val="lt2"/>
                </a:highlight>
                <a:latin typeface="Roboto"/>
                <a:ea typeface="Roboto"/>
                <a:cs typeface="Roboto"/>
                <a:sym typeface="Roboto"/>
              </a:defRPr>
            </a:lvl2pPr>
            <a:lvl3pPr lvl="2">
              <a:buNone/>
              <a:defRPr>
                <a:highlight>
                  <a:schemeClr val="lt2"/>
                </a:highlight>
                <a:latin typeface="Roboto"/>
                <a:ea typeface="Roboto"/>
                <a:cs typeface="Roboto"/>
                <a:sym typeface="Roboto"/>
              </a:defRPr>
            </a:lvl3pPr>
            <a:lvl4pPr lvl="3">
              <a:buNone/>
              <a:defRPr>
                <a:highlight>
                  <a:schemeClr val="lt2"/>
                </a:highlight>
                <a:latin typeface="Roboto"/>
                <a:ea typeface="Roboto"/>
                <a:cs typeface="Roboto"/>
                <a:sym typeface="Roboto"/>
              </a:defRPr>
            </a:lvl4pPr>
            <a:lvl5pPr lvl="4">
              <a:buNone/>
              <a:defRPr>
                <a:highlight>
                  <a:schemeClr val="lt2"/>
                </a:highlight>
                <a:latin typeface="Roboto"/>
                <a:ea typeface="Roboto"/>
                <a:cs typeface="Roboto"/>
                <a:sym typeface="Roboto"/>
              </a:defRPr>
            </a:lvl5pPr>
            <a:lvl6pPr lvl="5">
              <a:buNone/>
              <a:defRPr>
                <a:highlight>
                  <a:schemeClr val="lt2"/>
                </a:highlight>
                <a:latin typeface="Roboto"/>
                <a:ea typeface="Roboto"/>
                <a:cs typeface="Roboto"/>
                <a:sym typeface="Roboto"/>
              </a:defRPr>
            </a:lvl6pPr>
            <a:lvl7pPr lvl="6">
              <a:buNone/>
              <a:defRPr>
                <a:highlight>
                  <a:schemeClr val="lt2"/>
                </a:highlight>
                <a:latin typeface="Roboto"/>
                <a:ea typeface="Roboto"/>
                <a:cs typeface="Roboto"/>
                <a:sym typeface="Roboto"/>
              </a:defRPr>
            </a:lvl7pPr>
            <a:lvl8pPr lvl="7">
              <a:buNone/>
              <a:defRPr>
                <a:highlight>
                  <a:schemeClr val="lt2"/>
                </a:highlight>
                <a:latin typeface="Roboto"/>
                <a:ea typeface="Roboto"/>
                <a:cs typeface="Roboto"/>
                <a:sym typeface="Roboto"/>
              </a:defRPr>
            </a:lvl8pPr>
            <a:lvl9pPr lvl="8">
              <a:buNone/>
              <a:defRPr>
                <a:highlight>
                  <a:schemeClr val="lt2"/>
                </a:highlight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4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4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09" name="Google Shape;109;p14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0" name="Google Shape;110;p1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3" name="Google Shape;113;p1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6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6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18" name="Google Shape;118;p16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9" name="Google Shape;119;p1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7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24" name="Google Shape;124;p17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5" name="Google Shape;125;p17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6" name="Google Shape;126;p1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8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8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31" name="Google Shape;131;p1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9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9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9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6" name="Google Shape;136;p19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7" name="Google Shape;137;p1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0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140" name="Google Shape;140;p2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1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45" name="Google Shape;145;p21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46" name="Google Shape;146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7" name="Google Shape;147;p2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2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2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2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152" name="Google Shape;152;p2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3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55" name="Google Shape;155;p23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56" name="Google Shape;156;p2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rgbClr val="ED7D31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03" name="Google Shape;103;p13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04" name="Google Shape;104;p1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6.png"/><Relationship Id="rId4" Type="http://schemas.openxmlformats.org/officeDocument/2006/relationships/image" Target="../media/image34.png"/><Relationship Id="rId5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ufrgs.br/naulitoral/" TargetMode="External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hyperlink" Target="https://www.ufrgs.br/naulitoral/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hyperlink" Target="https://www.youtube.com/channel/UCU2G_YONyThpo5q6VtFB5gg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portal.mec.gov.br/component/content/article?id=13074:o-que-e-o-conceito-preliminar-de-curso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sucupira.capes.gov.br/sucupira/public/consultas/coleta/programa/viewPrograma.xhtml?popup=true&amp;cd_programa=33283010001P5" TargetMode="External"/><Relationship Id="rId4" Type="http://schemas.openxmlformats.org/officeDocument/2006/relationships/image" Target="../media/image10.png"/><Relationship Id="rId5" Type="http://schemas.openxmlformats.org/officeDocument/2006/relationships/hyperlink" Target="https://www.ufrgs.br/mnpef-cln/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sucupira.capes.gov.br/sucupira/public/consultas/coleta/programa/viewPrograma.jsf?popup=true&amp;id_programa=207885" TargetMode="External"/><Relationship Id="rId4" Type="http://schemas.openxmlformats.org/officeDocument/2006/relationships/hyperlink" Target="https://www.gov.br/capes/pt-br/assuntos/noticias/capes-divulgara-os-resultados-parciais" TargetMode="External"/><Relationship Id="rId5" Type="http://schemas.openxmlformats.org/officeDocument/2006/relationships/hyperlink" Target="https://www.ufrgs.br/pgdredes" TargetMode="External"/><Relationship Id="rId6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www.ufrgs.br/naulitoral/instrumentos-vigentes-na-ufrgs-litoral/" TargetMode="External"/><Relationship Id="rId4" Type="http://schemas.openxmlformats.org/officeDocument/2006/relationships/hyperlink" Target="https://www.ufrgs.br/avaliacao/resolucoes-e-decisoes/" TargetMode="External"/><Relationship Id="rId5" Type="http://schemas.openxmlformats.org/officeDocument/2006/relationships/image" Target="../media/image1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9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2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s://www.ufrgs.br/naulitoral/instrumentos-vigentes-na-ufrgs-litoral/" TargetMode="External"/><Relationship Id="rId4" Type="http://schemas.openxmlformats.org/officeDocument/2006/relationships/hyperlink" Target="https://www.ufrgs.br/avaliacao/resolucoes-e-decisoes/" TargetMode="External"/><Relationship Id="rId5" Type="http://schemas.openxmlformats.org/officeDocument/2006/relationships/image" Target="../media/image13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8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6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9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5.xml"/><Relationship Id="rId3" Type="http://schemas.openxmlformats.org/officeDocument/2006/relationships/hyperlink" Target="https://www.ufrgs.br/naulitoral/download/cadernos-de-avaliacao-ufrgs-litoral/" TargetMode="External"/><Relationship Id="rId4" Type="http://schemas.openxmlformats.org/officeDocument/2006/relationships/image" Target="../media/image26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0.png"/><Relationship Id="rId4" Type="http://schemas.openxmlformats.org/officeDocument/2006/relationships/hyperlink" Target="https://www.ufrgs.br/naulitoral/download/novos-cursos/" TargetMode="Externa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23.png"/><Relationship Id="rId4" Type="http://schemas.openxmlformats.org/officeDocument/2006/relationships/image" Target="../media/image19.png"/><Relationship Id="rId5" Type="http://schemas.openxmlformats.org/officeDocument/2006/relationships/hyperlink" Target="https://www.ufrgs.br/naulitoral/?s=informativo" TargetMode="Externa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8.xml"/><Relationship Id="rId3" Type="http://schemas.openxmlformats.org/officeDocument/2006/relationships/hyperlink" Target="https://www.ufrgs.br/naulitoral/document-tag/ensino-remoto-emergencial/" TargetMode="External"/><Relationship Id="rId4" Type="http://schemas.openxmlformats.org/officeDocument/2006/relationships/image" Target="../media/image24.png"/><Relationship Id="rId5" Type="http://schemas.openxmlformats.org/officeDocument/2006/relationships/image" Target="../media/image21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33.png"/><Relationship Id="rId4" Type="http://schemas.openxmlformats.org/officeDocument/2006/relationships/image" Target="../media/image28.png"/><Relationship Id="rId10" Type="http://schemas.openxmlformats.org/officeDocument/2006/relationships/image" Target="../media/image27.jpg"/><Relationship Id="rId9" Type="http://schemas.openxmlformats.org/officeDocument/2006/relationships/image" Target="../media/image35.jpg"/><Relationship Id="rId5" Type="http://schemas.openxmlformats.org/officeDocument/2006/relationships/image" Target="../media/image30.jpg"/><Relationship Id="rId6" Type="http://schemas.openxmlformats.org/officeDocument/2006/relationships/image" Target="../media/image22.jpg"/><Relationship Id="rId7" Type="http://schemas.openxmlformats.org/officeDocument/2006/relationships/image" Target="../media/image25.jpg"/><Relationship Id="rId8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p25"/>
          <p:cNvGrpSpPr/>
          <p:nvPr/>
        </p:nvGrpSpPr>
        <p:grpSpPr>
          <a:xfrm>
            <a:off x="0" y="0"/>
            <a:ext cx="9144000" cy="5143800"/>
            <a:chOff x="0" y="0"/>
            <a:chExt cx="9144000" cy="5143800"/>
          </a:xfrm>
        </p:grpSpPr>
        <p:sp>
          <p:nvSpPr>
            <p:cNvPr id="164" name="Google Shape;164;p25"/>
            <p:cNvSpPr/>
            <p:nvPr/>
          </p:nvSpPr>
          <p:spPr>
            <a:xfrm>
              <a:off x="0" y="0"/>
              <a:ext cx="9144000" cy="2571900"/>
            </a:xfrm>
            <a:prstGeom prst="rect">
              <a:avLst/>
            </a:prstGeom>
            <a:solidFill>
              <a:srgbClr val="ED7D31">
                <a:alpha val="657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25"/>
            <p:cNvSpPr/>
            <p:nvPr/>
          </p:nvSpPr>
          <p:spPr>
            <a:xfrm>
              <a:off x="0" y="2571900"/>
              <a:ext cx="9144000" cy="25719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5"/>
            <p:cNvSpPr/>
            <p:nvPr/>
          </p:nvSpPr>
          <p:spPr>
            <a:xfrm>
              <a:off x="511050" y="519300"/>
              <a:ext cx="8121900" cy="2052600"/>
            </a:xfrm>
            <a:prstGeom prst="rect">
              <a:avLst/>
            </a:prstGeom>
            <a:solidFill>
              <a:srgbClr val="ED7D31"/>
            </a:solidFill>
            <a:ln>
              <a:noFill/>
            </a:ln>
            <a:effectLst>
              <a:outerShdw blurRad="571500" rotWithShape="0" algn="bl" dir="4500000" dist="1238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25"/>
            <p:cNvSpPr/>
            <p:nvPr/>
          </p:nvSpPr>
          <p:spPr>
            <a:xfrm>
              <a:off x="511050" y="2571750"/>
              <a:ext cx="8121900" cy="20526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  <a:effectLst>
              <a:outerShdw blurRad="571500" rotWithShape="0" algn="bl" dir="4500000" dist="1238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8" name="Google Shape;168;p25"/>
          <p:cNvSpPr txBox="1"/>
          <p:nvPr>
            <p:ph type="ctrTitle"/>
          </p:nvPr>
        </p:nvSpPr>
        <p:spPr>
          <a:xfrm>
            <a:off x="311708" y="519150"/>
            <a:ext cx="8520600" cy="2052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lt1"/>
                </a:solidFill>
              </a:rPr>
              <a:t>Compilação de dados de avaliação dos cursos do Campus Litoral Norte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9" name="Google Shape;169;p25"/>
          <p:cNvSpPr txBox="1"/>
          <p:nvPr>
            <p:ph idx="1" type="subTitle"/>
          </p:nvPr>
        </p:nvSpPr>
        <p:spPr>
          <a:xfrm>
            <a:off x="311700" y="26817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Apresentação: Prof. Ricardo de Sampaio Dagnino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Coordenador do Núcleo de Avaliação da Unidade UFRGS Litoral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0" name="Google Shape;17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7825" y="3889100"/>
            <a:ext cx="913374" cy="72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5"/>
          <p:cNvPicPr preferRelativeResize="0"/>
          <p:nvPr/>
        </p:nvPicPr>
        <p:blipFill rotWithShape="1">
          <a:blip r:embed="rId4">
            <a:alphaModFix/>
          </a:blip>
          <a:srcRect b="32608" l="0" r="30167" t="28787"/>
          <a:stretch/>
        </p:blipFill>
        <p:spPr>
          <a:xfrm>
            <a:off x="524450" y="3889100"/>
            <a:ext cx="1652276" cy="72907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5"/>
          <p:cNvSpPr txBox="1"/>
          <p:nvPr>
            <p:ph idx="1" type="subTitle"/>
          </p:nvPr>
        </p:nvSpPr>
        <p:spPr>
          <a:xfrm>
            <a:off x="2041650" y="3808875"/>
            <a:ext cx="5511000" cy="3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pt-BR" sz="1600">
                <a:latin typeface="Roboto"/>
                <a:ea typeface="Roboto"/>
                <a:cs typeface="Roboto"/>
                <a:sym typeface="Roboto"/>
              </a:rPr>
              <a:t>Data: 13/09/2022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 txBox="1"/>
          <p:nvPr>
            <p:ph type="title"/>
          </p:nvPr>
        </p:nvSpPr>
        <p:spPr>
          <a:xfrm>
            <a:off x="525150" y="509725"/>
            <a:ext cx="1807500" cy="20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1.</a:t>
            </a:r>
            <a:endParaRPr/>
          </a:p>
        </p:txBody>
      </p:sp>
      <p:sp>
        <p:nvSpPr>
          <p:cNvPr id="178" name="Google Shape;178;p26"/>
          <p:cNvSpPr txBox="1"/>
          <p:nvPr>
            <p:ph idx="2" type="ctrTitle"/>
          </p:nvPr>
        </p:nvSpPr>
        <p:spPr>
          <a:xfrm>
            <a:off x="525150" y="2579575"/>
            <a:ext cx="8078100" cy="118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 que é o NAU e como é administrada e realizada a avaliação no Campus Litoral Norte?</a:t>
            </a:r>
            <a:endParaRPr/>
          </a:p>
        </p:txBody>
      </p:sp>
      <p:pic>
        <p:nvPicPr>
          <p:cNvPr id="179" name="Google Shape;179;p26"/>
          <p:cNvPicPr preferRelativeResize="0"/>
          <p:nvPr/>
        </p:nvPicPr>
        <p:blipFill rotWithShape="1">
          <a:blip r:embed="rId3">
            <a:alphaModFix/>
          </a:blip>
          <a:srcRect b="59201" l="28961" r="36350" t="0"/>
          <a:stretch/>
        </p:blipFill>
        <p:spPr>
          <a:xfrm>
            <a:off x="7524453" y="1535725"/>
            <a:ext cx="1078798" cy="101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6"/>
          <p:cNvSpPr txBox="1"/>
          <p:nvPr>
            <p:ph idx="12" type="sldNum"/>
          </p:nvPr>
        </p:nvSpPr>
        <p:spPr>
          <a:xfrm>
            <a:off x="8054558" y="5097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7"/>
          <p:cNvSpPr txBox="1"/>
          <p:nvPr>
            <p:ph type="title"/>
          </p:nvPr>
        </p:nvSpPr>
        <p:spPr>
          <a:xfrm>
            <a:off x="500550" y="579775"/>
            <a:ext cx="8056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pt-BR"/>
              <a:t>Núcleo de Avaliação da Unidade - NAU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7"/>
          <p:cNvSpPr txBox="1"/>
          <p:nvPr>
            <p:ph idx="1" type="body"/>
          </p:nvPr>
        </p:nvSpPr>
        <p:spPr>
          <a:xfrm>
            <a:off x="500550" y="1246825"/>
            <a:ext cx="8149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pt-BR" sz="1400"/>
              <a:t>Lei 10.861/2004</a:t>
            </a:r>
            <a:r>
              <a:rPr lang="pt-BR" sz="1400"/>
              <a:t> do SINAES (institui o Sistema Nacional de Avaliação da Educação Superior);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pt-BR" sz="1400"/>
              <a:t>Os NAUs são braços da CPA-UFRGS (Comissão Própria de Avaliação) e orientados pela SAI-UFRGS (Secretaria de Avaliação Institucional).  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00"/>
          </a:p>
        </p:txBody>
      </p:sp>
      <p:grpSp>
        <p:nvGrpSpPr>
          <p:cNvPr id="187" name="Google Shape;187;p27"/>
          <p:cNvGrpSpPr/>
          <p:nvPr/>
        </p:nvGrpSpPr>
        <p:grpSpPr>
          <a:xfrm>
            <a:off x="500550" y="2376402"/>
            <a:ext cx="2790777" cy="2210859"/>
            <a:chOff x="0" y="1189989"/>
            <a:chExt cx="2726700" cy="4611721"/>
          </a:xfrm>
        </p:grpSpPr>
        <p:sp>
          <p:nvSpPr>
            <p:cNvPr id="188" name="Google Shape;188;p27"/>
            <p:cNvSpPr/>
            <p:nvPr/>
          </p:nvSpPr>
          <p:spPr>
            <a:xfrm>
              <a:off x="0" y="1189989"/>
              <a:ext cx="2726700" cy="669000"/>
            </a:xfrm>
            <a:prstGeom prst="homePlate">
              <a:avLst>
                <a:gd fmla="val 50000" name="adj"/>
              </a:avLst>
            </a:prstGeom>
            <a:solidFill>
              <a:srgbClr val="F465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NAU</a:t>
              </a:r>
              <a:endParaRPr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  <p:sp>
          <p:nvSpPr>
            <p:cNvPr id="189" name="Google Shape;189;p27"/>
            <p:cNvSpPr txBox="1"/>
            <p:nvPr/>
          </p:nvSpPr>
          <p:spPr>
            <a:xfrm>
              <a:off x="70825" y="2057111"/>
              <a:ext cx="2244900" cy="3744600"/>
            </a:xfrm>
            <a:prstGeom prst="rect">
              <a:avLst/>
            </a:prstGeom>
            <a:solidFill>
              <a:srgbClr val="F46524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>
                  <a:latin typeface="Roboto"/>
                  <a:ea typeface="Roboto"/>
                  <a:cs typeface="Roboto"/>
                  <a:sym typeface="Roboto"/>
                </a:rPr>
                <a:t>O </a:t>
              </a:r>
              <a:r>
                <a:rPr b="1" lang="pt-BR" sz="1200">
                  <a:latin typeface="Roboto"/>
                  <a:ea typeface="Roboto"/>
                  <a:cs typeface="Roboto"/>
                  <a:sym typeface="Roboto"/>
                </a:rPr>
                <a:t>Núcleo de Avaliação da Unidade (NAU) aplica instrumentos de avaliação para a comunidade acadêmica e externa</a:t>
              </a:r>
              <a:r>
                <a:rPr lang="pt-BR" sz="1200">
                  <a:latin typeface="Roboto"/>
                  <a:ea typeface="Roboto"/>
                  <a:cs typeface="Roboto"/>
                  <a:sym typeface="Roboto"/>
                </a:rPr>
                <a:t>, faz a análise dos dados coletados e contribui para melhorias da unidade.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0" name="Google Shape;190;p27"/>
          <p:cNvGrpSpPr/>
          <p:nvPr/>
        </p:nvGrpSpPr>
        <p:grpSpPr>
          <a:xfrm>
            <a:off x="2803277" y="2376349"/>
            <a:ext cx="3395177" cy="2208195"/>
            <a:chOff x="2263425" y="1189775"/>
            <a:chExt cx="2541300" cy="4611936"/>
          </a:xfrm>
        </p:grpSpPr>
        <p:sp>
          <p:nvSpPr>
            <p:cNvPr id="191" name="Google Shape;191;p27"/>
            <p:cNvSpPr/>
            <p:nvPr/>
          </p:nvSpPr>
          <p:spPr>
            <a:xfrm>
              <a:off x="2263425" y="1189775"/>
              <a:ext cx="2541300" cy="669000"/>
            </a:xfrm>
            <a:prstGeom prst="chevron">
              <a:avLst>
                <a:gd fmla="val 50000" name="adj"/>
              </a:avLst>
            </a:prstGeom>
            <a:solidFill>
              <a:srgbClr val="ED7D3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SAI</a:t>
              </a:r>
              <a:endParaRPr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  <p:sp>
          <p:nvSpPr>
            <p:cNvPr id="192" name="Google Shape;192;p27"/>
            <p:cNvSpPr txBox="1"/>
            <p:nvPr/>
          </p:nvSpPr>
          <p:spPr>
            <a:xfrm>
              <a:off x="2376271" y="2057111"/>
              <a:ext cx="2040900" cy="3744600"/>
            </a:xfrm>
            <a:prstGeom prst="rect">
              <a:avLst/>
            </a:prstGeom>
            <a:solidFill>
              <a:srgbClr val="ED7D31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>
                  <a:latin typeface="Roboto"/>
                  <a:ea typeface="Roboto"/>
                  <a:cs typeface="Roboto"/>
                  <a:sym typeface="Roboto"/>
                </a:rPr>
                <a:t>A </a:t>
              </a:r>
              <a:r>
                <a:rPr lang="pt-BR" sz="1200">
                  <a:latin typeface="Roboto"/>
                  <a:ea typeface="Roboto"/>
                  <a:cs typeface="Roboto"/>
                  <a:sym typeface="Roboto"/>
                </a:rPr>
                <a:t>Secretaria de Avaliação Institucional</a:t>
              </a:r>
              <a:r>
                <a:rPr lang="pt-BR" sz="1200">
                  <a:latin typeface="Roboto"/>
                  <a:ea typeface="Roboto"/>
                  <a:cs typeface="Roboto"/>
                  <a:sym typeface="Roboto"/>
                </a:rPr>
                <a:t> (SAI) é um órgão da Administração Central da Universidade, responsável pela avaliação institucional, conjuntamente com a CPA e os NAUs (Conforme Decisão CONSUN 184/2009)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3" name="Google Shape;193;p27"/>
          <p:cNvGrpSpPr/>
          <p:nvPr/>
        </p:nvGrpSpPr>
        <p:grpSpPr>
          <a:xfrm>
            <a:off x="5635901" y="2378023"/>
            <a:ext cx="3013982" cy="2208665"/>
            <a:chOff x="4329974" y="1189775"/>
            <a:chExt cx="2541300" cy="4611954"/>
          </a:xfrm>
        </p:grpSpPr>
        <p:sp>
          <p:nvSpPr>
            <p:cNvPr id="194" name="Google Shape;194;p27"/>
            <p:cNvSpPr/>
            <p:nvPr/>
          </p:nvSpPr>
          <p:spPr>
            <a:xfrm>
              <a:off x="4329974" y="1189775"/>
              <a:ext cx="2541300" cy="669000"/>
            </a:xfrm>
            <a:prstGeom prst="chevron">
              <a:avLst>
                <a:gd fmla="val 50000" name="adj"/>
              </a:avLst>
            </a:prstGeom>
            <a:solidFill>
              <a:srgbClr val="FF9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CPA</a:t>
              </a:r>
              <a:endParaRPr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  <p:sp>
          <p:nvSpPr>
            <p:cNvPr id="195" name="Google Shape;195;p27"/>
            <p:cNvSpPr txBox="1"/>
            <p:nvPr/>
          </p:nvSpPr>
          <p:spPr>
            <a:xfrm>
              <a:off x="4477131" y="2057129"/>
              <a:ext cx="2266200" cy="37446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>
                  <a:highlight>
                    <a:srgbClr val="FF9900"/>
                  </a:highlight>
                  <a:latin typeface="Roboto"/>
                  <a:ea typeface="Roboto"/>
                  <a:cs typeface="Roboto"/>
                  <a:sym typeface="Roboto"/>
                </a:rPr>
                <a:t>A Comissão Própria de Avaliação (CPA), de acordo com a </a:t>
              </a:r>
              <a:r>
                <a:rPr lang="pt-BR" sz="1200">
                  <a:highlight>
                    <a:srgbClr val="FF9900"/>
                  </a:highlight>
                  <a:latin typeface="Roboto"/>
                  <a:ea typeface="Roboto"/>
                  <a:cs typeface="Roboto"/>
                  <a:sym typeface="Roboto"/>
                </a:rPr>
                <a:t>Lei do SINAES nº 10.861 de 14 de Abril de 2004</a:t>
              </a:r>
              <a:r>
                <a:rPr lang="pt-BR" sz="1200">
                  <a:highlight>
                    <a:srgbClr val="FF9900"/>
                  </a:highlight>
                  <a:latin typeface="Roboto"/>
                  <a:ea typeface="Roboto"/>
                  <a:cs typeface="Roboto"/>
                  <a:sym typeface="Roboto"/>
                </a:rPr>
                <a:t>, é responsável pela condução dos processos de avaliação internos da instituição, de sistematização e de prestação das informações solicitadas pelo INEP</a:t>
              </a:r>
              <a:r>
                <a:rPr lang="pt-BR" sz="1200">
                  <a:highlight>
                    <a:srgbClr val="FF9900"/>
                  </a:highlight>
                  <a:latin typeface="Roboto"/>
                  <a:ea typeface="Roboto"/>
                  <a:cs typeface="Roboto"/>
                  <a:sym typeface="Roboto"/>
                </a:rPr>
                <a:t>.</a:t>
              </a:r>
              <a:endParaRPr sz="1200">
                <a:highlight>
                  <a:srgbClr val="FF9900"/>
                </a:highlight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96" name="Google Shape;196;p27"/>
          <p:cNvSpPr txBox="1"/>
          <p:nvPr>
            <p:ph idx="12" type="sldNum"/>
          </p:nvPr>
        </p:nvSpPr>
        <p:spPr>
          <a:xfrm>
            <a:off x="8101058" y="5082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8"/>
          <p:cNvSpPr txBox="1"/>
          <p:nvPr>
            <p:ph type="title"/>
          </p:nvPr>
        </p:nvSpPr>
        <p:spPr>
          <a:xfrm>
            <a:off x="500550" y="579775"/>
            <a:ext cx="8056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Objetivos do NAU</a:t>
            </a:r>
            <a:endParaRPr/>
          </a:p>
        </p:txBody>
      </p:sp>
      <p:sp>
        <p:nvSpPr>
          <p:cNvPr id="202" name="Google Shape;202;p28"/>
          <p:cNvSpPr txBox="1"/>
          <p:nvPr>
            <p:ph idx="12" type="sldNum"/>
          </p:nvPr>
        </p:nvSpPr>
        <p:spPr>
          <a:xfrm>
            <a:off x="8101058" y="5082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grpSp>
        <p:nvGrpSpPr>
          <p:cNvPr id="203" name="Google Shape;203;p28"/>
          <p:cNvGrpSpPr/>
          <p:nvPr/>
        </p:nvGrpSpPr>
        <p:grpSpPr>
          <a:xfrm>
            <a:off x="1283421" y="3365649"/>
            <a:ext cx="7069489" cy="795881"/>
            <a:chOff x="1593000" y="2322568"/>
            <a:chExt cx="6788447" cy="643500"/>
          </a:xfrm>
        </p:grpSpPr>
        <p:sp>
          <p:nvSpPr>
            <p:cNvPr id="204" name="Google Shape;204;p28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00"/>
            </a:p>
          </p:txBody>
        </p:sp>
        <p:sp>
          <p:nvSpPr>
            <p:cNvPr id="205" name="Google Shape;205;p28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00"/>
            </a:p>
          </p:txBody>
        </p:sp>
        <p:sp>
          <p:nvSpPr>
            <p:cNvPr id="206" name="Google Shape;206;p28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FF9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00"/>
            </a:p>
          </p:txBody>
        </p:sp>
        <p:sp>
          <p:nvSpPr>
            <p:cNvPr id="207" name="Google Shape;207;p28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Melhorar a Unidade</a:t>
              </a:r>
              <a:endParaRPr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8" name="Google Shape;208;p28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00"/>
            </a:p>
          </p:txBody>
        </p:sp>
        <p:sp>
          <p:nvSpPr>
            <p:cNvPr id="209" name="Google Shape;209;p28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4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210" name="Google Shape;210;p28"/>
            <p:cNvSpPr/>
            <p:nvPr/>
          </p:nvSpPr>
          <p:spPr>
            <a:xfrm>
              <a:off x="4387847" y="2322569"/>
              <a:ext cx="39936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-184150" lvl="0" marL="17145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100"/>
                <a:buFont typeface="Roboto"/>
                <a:buChar char="●"/>
              </a:pPr>
              <a:r>
                <a:rPr b="1" lang="pt-BR" sz="1100">
                  <a:solidFill>
                    <a:srgbClr val="F46524"/>
                  </a:solidFill>
                  <a:latin typeface="Raleway"/>
                  <a:ea typeface="Raleway"/>
                  <a:cs typeface="Raleway"/>
                  <a:sym typeface="Raleway"/>
                </a:rPr>
                <a:t>Contribuir com a melhoria no desempenho da Unidade </a:t>
              </a:r>
              <a:r>
                <a:rPr b="1" lang="pt-BR" sz="1100">
                  <a:solidFill>
                    <a:srgbClr val="434343"/>
                  </a:solidFill>
                  <a:latin typeface="Raleway"/>
                  <a:ea typeface="Raleway"/>
                  <a:cs typeface="Raleway"/>
                  <a:sym typeface="Raleway"/>
                </a:rPr>
                <a:t>no âmbito da graduação, pós-graduação, infraestrutura, pesquisa e extensão, gestão e planejamento estratégico.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11" name="Google Shape;211;p28"/>
          <p:cNvGrpSpPr/>
          <p:nvPr/>
        </p:nvGrpSpPr>
        <p:grpSpPr>
          <a:xfrm>
            <a:off x="1283421" y="2555410"/>
            <a:ext cx="7002943" cy="795881"/>
            <a:chOff x="1593000" y="2322568"/>
            <a:chExt cx="6724547" cy="643500"/>
          </a:xfrm>
        </p:grpSpPr>
        <p:sp>
          <p:nvSpPr>
            <p:cNvPr id="212" name="Google Shape;212;p28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00"/>
            </a:p>
          </p:txBody>
        </p:sp>
        <p:sp>
          <p:nvSpPr>
            <p:cNvPr id="213" name="Google Shape;213;p28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00"/>
            </a:p>
          </p:txBody>
        </p:sp>
        <p:sp>
          <p:nvSpPr>
            <p:cNvPr id="214" name="Google Shape;214;p28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FF9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00"/>
            </a:p>
          </p:txBody>
        </p:sp>
        <p:sp>
          <p:nvSpPr>
            <p:cNvPr id="215" name="Google Shape;215;p28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Análise de Dados</a:t>
              </a:r>
              <a:endParaRPr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6" name="Google Shape;216;p28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00"/>
            </a:p>
          </p:txBody>
        </p:sp>
        <p:sp>
          <p:nvSpPr>
            <p:cNvPr id="217" name="Google Shape;217;p28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4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218" name="Google Shape;218;p28"/>
            <p:cNvSpPr/>
            <p:nvPr/>
          </p:nvSpPr>
          <p:spPr>
            <a:xfrm>
              <a:off x="4387847" y="2323753"/>
              <a:ext cx="39297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-184150" lvl="0" marL="171450" rtl="0" algn="just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100"/>
                <a:buFont typeface="Roboto"/>
                <a:buChar char="●"/>
              </a:pPr>
              <a:r>
                <a:rPr b="1" lang="pt-BR" sz="1100">
                  <a:solidFill>
                    <a:srgbClr val="F46524"/>
                  </a:solidFill>
                  <a:latin typeface="Raleway"/>
                  <a:ea typeface="Raleway"/>
                  <a:cs typeface="Raleway"/>
                  <a:sym typeface="Raleway"/>
                </a:rPr>
                <a:t>Aplicar instrumentos de avaliação e analisar os resultados </a:t>
              </a:r>
              <a:r>
                <a:rPr b="1" lang="pt-BR" sz="1100">
                  <a:solidFill>
                    <a:srgbClr val="434343"/>
                  </a:solidFill>
                  <a:latin typeface="Raleway"/>
                  <a:ea typeface="Raleway"/>
                  <a:cs typeface="Raleway"/>
                  <a:sym typeface="Raleway"/>
                </a:rPr>
                <a:t>das avaliações realizadas por parte de discentes e servidores docentes e técnicos.</a:t>
              </a:r>
              <a:endParaRPr b="1" sz="11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219" name="Google Shape;219;p28"/>
          <p:cNvSpPr/>
          <p:nvPr/>
        </p:nvSpPr>
        <p:spPr>
          <a:xfrm flipH="1">
            <a:off x="1995219" y="1745711"/>
            <a:ext cx="1920900" cy="7947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0" name="Google Shape;220;p28"/>
          <p:cNvGrpSpPr/>
          <p:nvPr/>
        </p:nvGrpSpPr>
        <p:grpSpPr>
          <a:xfrm>
            <a:off x="1283421" y="1745159"/>
            <a:ext cx="7158529" cy="795881"/>
            <a:chOff x="1593000" y="2322568"/>
            <a:chExt cx="6873947" cy="643500"/>
          </a:xfrm>
        </p:grpSpPr>
        <p:sp>
          <p:nvSpPr>
            <p:cNvPr id="221" name="Google Shape;221;p28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00"/>
            </a:p>
          </p:txBody>
        </p:sp>
        <p:sp>
          <p:nvSpPr>
            <p:cNvPr id="222" name="Google Shape;222;p28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FF9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00"/>
            </a:p>
          </p:txBody>
        </p:sp>
        <p:sp>
          <p:nvSpPr>
            <p:cNvPr id="223" name="Google Shape;223;p28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8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Diálogo</a:t>
              </a:r>
              <a:endParaRPr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4" name="Google Shape;224;p28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00"/>
            </a:p>
          </p:txBody>
        </p:sp>
        <p:sp>
          <p:nvSpPr>
            <p:cNvPr id="225" name="Google Shape;225;p28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4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226" name="Google Shape;226;p28"/>
            <p:cNvSpPr/>
            <p:nvPr/>
          </p:nvSpPr>
          <p:spPr>
            <a:xfrm>
              <a:off x="4387847" y="2323753"/>
              <a:ext cx="40791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-184150" lvl="0" marL="17145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100"/>
                <a:buFont typeface="Roboto"/>
                <a:buChar char="●"/>
              </a:pPr>
              <a:r>
                <a:rPr b="1" lang="pt-BR" sz="1100">
                  <a:solidFill>
                    <a:srgbClr val="F46524"/>
                  </a:solidFill>
                  <a:latin typeface="Raleway"/>
                  <a:ea typeface="Raleway"/>
                  <a:cs typeface="Raleway"/>
                  <a:sym typeface="Raleway"/>
                </a:rPr>
                <a:t>Propor, organizar e divulgar atividades</a:t>
              </a:r>
              <a:r>
                <a:rPr b="1" lang="pt-BR" sz="1100">
                  <a:solidFill>
                    <a:srgbClr val="434343"/>
                  </a:solidFill>
                  <a:latin typeface="Raleway"/>
                  <a:ea typeface="Raleway"/>
                  <a:cs typeface="Raleway"/>
                  <a:sym typeface="Raleway"/>
                </a:rPr>
                <a:t> do Núcleo, com a participação de toda comunidade, além de </a:t>
              </a:r>
              <a:r>
                <a:rPr b="1" lang="pt-BR" sz="1100">
                  <a:solidFill>
                    <a:srgbClr val="F46524"/>
                  </a:solidFill>
                  <a:latin typeface="Raleway"/>
                  <a:ea typeface="Raleway"/>
                  <a:cs typeface="Raleway"/>
                  <a:sym typeface="Raleway"/>
                </a:rPr>
                <a:t>elaborar instrumentos de avaliação</a:t>
              </a:r>
              <a:r>
                <a:rPr b="1" lang="pt-BR" sz="1100">
                  <a:solidFill>
                    <a:srgbClr val="434343"/>
                  </a:solidFill>
                  <a:latin typeface="Raleway"/>
                  <a:ea typeface="Raleway"/>
                  <a:cs typeface="Raleway"/>
                  <a:sym typeface="Raleway"/>
                </a:rPr>
                <a:t> norteados pelos eixos e dimensões listados na Lei do SINAES. </a:t>
              </a:r>
              <a:endParaRPr b="1" sz="110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pic>
        <p:nvPicPr>
          <p:cNvPr id="227" name="Google Shape;22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5346" y="3466887"/>
            <a:ext cx="490051" cy="57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5342" y="1869004"/>
            <a:ext cx="490047" cy="571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8692" y="2731151"/>
            <a:ext cx="583355" cy="444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9"/>
          <p:cNvSpPr txBox="1"/>
          <p:nvPr>
            <p:ph type="title"/>
          </p:nvPr>
        </p:nvSpPr>
        <p:spPr>
          <a:xfrm>
            <a:off x="150" y="0"/>
            <a:ext cx="9144000" cy="666000"/>
          </a:xfrm>
          <a:prstGeom prst="rect">
            <a:avLst/>
          </a:prstGeom>
          <a:solidFill>
            <a:srgbClr val="B02C20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O surgimento do NAU UFRGS Litoral </a:t>
            </a:r>
            <a:endParaRPr sz="2400"/>
          </a:p>
        </p:txBody>
      </p:sp>
      <p:sp>
        <p:nvSpPr>
          <p:cNvPr id="235" name="Google Shape;235;p29"/>
          <p:cNvSpPr txBox="1"/>
          <p:nvPr/>
        </p:nvSpPr>
        <p:spPr>
          <a:xfrm>
            <a:off x="603375" y="735800"/>
            <a:ext cx="7745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03200" lvl="0" marL="171450" marR="0" rtl="0"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aleway"/>
              <a:buChar char="●"/>
            </a:pPr>
            <a:r>
              <a:rPr b="1" lang="pt-BR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O </a:t>
            </a:r>
            <a:r>
              <a:rPr b="1" lang="pt-BR">
                <a:solidFill>
                  <a:srgbClr val="F46524"/>
                </a:solidFill>
                <a:latin typeface="Raleway"/>
                <a:ea typeface="Raleway"/>
                <a:cs typeface="Raleway"/>
                <a:sym typeface="Raleway"/>
              </a:rPr>
              <a:t>NAU UFRGS Litoral</a:t>
            </a:r>
            <a:r>
              <a:rPr b="1" lang="pt-BR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 iniciou suas atividades em meados de abril de 2015 ainda com o nome de NAU Campus Litoral Norte (NAU-CLN)</a:t>
            </a:r>
            <a:endParaRPr b="1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just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03200" lvl="0" marL="171450" marR="0" rtl="0" algn="just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aleway"/>
              <a:buChar char="●"/>
            </a:pPr>
            <a:r>
              <a:rPr b="1" lang="pt-BR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A mudança para NAU UFRGS Litoral ocorreu em 2020, com as novas demandas referentes ao próprio CLN e CECLIMAR</a:t>
            </a:r>
            <a:endParaRPr b="1">
              <a:solidFill>
                <a:srgbClr val="434343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marR="0" rtl="0" algn="just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03200" lvl="0" marL="171450" marR="0" rtl="0" algn="just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aleway"/>
              <a:buChar char="●"/>
            </a:pPr>
            <a:r>
              <a:rPr b="1" lang="pt-BR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O núcleo participa e promove </a:t>
            </a:r>
            <a:r>
              <a:rPr b="1" lang="pt-BR">
                <a:solidFill>
                  <a:srgbClr val="F46524"/>
                </a:solidFill>
                <a:latin typeface="Raleway"/>
                <a:ea typeface="Raleway"/>
                <a:cs typeface="Raleway"/>
                <a:sym typeface="Raleway"/>
              </a:rPr>
              <a:t>eventos</a:t>
            </a:r>
            <a:r>
              <a:rPr b="1" lang="pt-BR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, propõe </a:t>
            </a:r>
            <a:r>
              <a:rPr b="1" lang="pt-BR">
                <a:solidFill>
                  <a:srgbClr val="F46524"/>
                </a:solidFill>
                <a:highlight>
                  <a:srgbClr val="FFFFFF"/>
                </a:highlight>
                <a:latin typeface="Raleway"/>
                <a:ea typeface="Raleway"/>
                <a:cs typeface="Raleway"/>
                <a:sym typeface="Raleway"/>
              </a:rPr>
              <a:t>ações de avaliação </a:t>
            </a:r>
            <a:r>
              <a:rPr b="1" lang="pt-BR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na Unidade, como a construção e aplicação de </a:t>
            </a:r>
            <a:r>
              <a:rPr b="1" lang="pt-BR">
                <a:solidFill>
                  <a:srgbClr val="F46524"/>
                </a:solidFill>
                <a:latin typeface="Raleway"/>
                <a:ea typeface="Raleway"/>
                <a:cs typeface="Raleway"/>
                <a:sym typeface="Raleway"/>
              </a:rPr>
              <a:t>novos instrumentos, </a:t>
            </a:r>
            <a:r>
              <a:rPr b="1" lang="pt-BR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de acordo com a realidade da região e dos cursos na UFRGS Litoral, além de produzir </a:t>
            </a:r>
            <a:r>
              <a:rPr b="1" lang="pt-BR">
                <a:solidFill>
                  <a:srgbClr val="F46524"/>
                </a:solidFill>
                <a:latin typeface="Raleway"/>
                <a:ea typeface="Raleway"/>
                <a:cs typeface="Raleway"/>
                <a:sym typeface="Raleway"/>
              </a:rPr>
              <a:t>relatórios semestrais e anuais</a:t>
            </a:r>
            <a:r>
              <a:rPr b="1" lang="pt-BR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 de atividades e de autoavaliação.</a:t>
            </a:r>
            <a:endParaRPr b="1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0"/>
          <p:cNvSpPr/>
          <p:nvPr/>
        </p:nvSpPr>
        <p:spPr>
          <a:xfrm>
            <a:off x="0" y="-937"/>
            <a:ext cx="9144000" cy="5143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241" name="Google Shape;241;p30"/>
          <p:cNvGraphicFramePr/>
          <p:nvPr/>
        </p:nvGraphicFramePr>
        <p:xfrm>
          <a:off x="76188" y="6374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{E3307BB7-123E-431A-BF3B-A9D2372473C6}</a:tableStyleId>
              </a:tblPr>
              <a:tblGrid>
                <a:gridCol w="1828800"/>
                <a:gridCol w="1828800"/>
                <a:gridCol w="1828800"/>
                <a:gridCol w="1828800"/>
                <a:gridCol w="1828800"/>
              </a:tblGrid>
              <a:tr h="9644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100"/>
                        </a:spcAft>
                        <a:buClr>
                          <a:srgbClr val="424242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200">
                          <a:solidFill>
                            <a:srgbClr val="FFFF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Eixo 1: Planejamento e Avaliação Institucional</a:t>
                      </a:r>
                      <a:endParaRPr b="1" sz="1200">
                        <a:solidFill>
                          <a:srgbClr val="FFFFFF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100"/>
                        </a:spcAft>
                        <a:buClr>
                          <a:srgbClr val="424242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200">
                          <a:solidFill>
                            <a:srgbClr val="FFFF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Eixo 2: Desenvolvimento Institucional</a:t>
                      </a:r>
                      <a:endParaRPr b="1" sz="1200">
                        <a:solidFill>
                          <a:srgbClr val="FFFFFF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100"/>
                        </a:spcAft>
                        <a:buClr>
                          <a:srgbClr val="424242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200">
                          <a:solidFill>
                            <a:srgbClr val="FFFF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Eixo 3: Políticas Acadêmicas</a:t>
                      </a:r>
                      <a:endParaRPr b="1" sz="1200">
                        <a:solidFill>
                          <a:srgbClr val="FFFFFF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100"/>
                        </a:spcAft>
                        <a:buClr>
                          <a:srgbClr val="424242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200">
                          <a:solidFill>
                            <a:srgbClr val="FFFF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Eixo 4: Políticas de Gestão</a:t>
                      </a:r>
                      <a:endParaRPr b="1" sz="1200">
                        <a:solidFill>
                          <a:srgbClr val="FFFFFF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100"/>
                        </a:spcAft>
                        <a:buClr>
                          <a:srgbClr val="424242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200">
                          <a:solidFill>
                            <a:srgbClr val="FFFFFF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Eixo 5: Infraestrutura Física</a:t>
                      </a:r>
                      <a:endParaRPr b="1" sz="1200">
                        <a:solidFill>
                          <a:srgbClr val="FFFFFF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1461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100"/>
                        </a:spcAft>
                        <a:buClr>
                          <a:srgbClr val="424242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200">
                          <a:solidFill>
                            <a:srgbClr val="353535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 Dimensão 8: Planejamento e Avaliação</a:t>
                      </a:r>
                      <a:endParaRPr b="1" sz="1200">
                        <a:solidFill>
                          <a:srgbClr val="35353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242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200">
                          <a:solidFill>
                            <a:srgbClr val="353535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 Dimensão 1: Missão e Plano de Desenvolvimento Institucional</a:t>
                      </a:r>
                      <a:endParaRPr b="1" sz="1200">
                        <a:solidFill>
                          <a:srgbClr val="35353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1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solidFill>
                          <a:srgbClr val="35353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242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200">
                          <a:solidFill>
                            <a:srgbClr val="353535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 Dimensão 2: Políticas para o Ensino, a Pesquisa e a Extensão</a:t>
                      </a:r>
                      <a:endParaRPr b="1" sz="1200">
                        <a:solidFill>
                          <a:srgbClr val="35353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1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solidFill>
                          <a:srgbClr val="35353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100"/>
                        </a:spcAft>
                        <a:buClr>
                          <a:srgbClr val="424242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200">
                          <a:solidFill>
                            <a:srgbClr val="353535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 Dimensão 5: Políticas de Pessoal</a:t>
                      </a:r>
                      <a:endParaRPr b="1" sz="1200">
                        <a:solidFill>
                          <a:srgbClr val="35353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100"/>
                        </a:spcAft>
                        <a:buClr>
                          <a:srgbClr val="424242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200">
                          <a:solidFill>
                            <a:srgbClr val="353535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 Dimensão 7: Infraestrutura Física</a:t>
                      </a:r>
                      <a:endParaRPr b="1" sz="1200">
                        <a:solidFill>
                          <a:srgbClr val="35353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14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solidFill>
                          <a:srgbClr val="35353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242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200">
                          <a:solidFill>
                            <a:srgbClr val="353535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 Dimensão 3: Responsabilidade Social da Instituição</a:t>
                      </a:r>
                      <a:endParaRPr b="1" sz="1200">
                        <a:solidFill>
                          <a:srgbClr val="35353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1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solidFill>
                          <a:srgbClr val="35353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100"/>
                        </a:spcAft>
                        <a:buClr>
                          <a:srgbClr val="424242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200">
                          <a:solidFill>
                            <a:srgbClr val="353535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 Dimensão 4: Comunicação com a Sociedade</a:t>
                      </a:r>
                      <a:endParaRPr b="1" sz="1200">
                        <a:solidFill>
                          <a:srgbClr val="35353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242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200">
                          <a:solidFill>
                            <a:srgbClr val="353535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 Dimensão 6: Organização e Gestão da Instituição</a:t>
                      </a:r>
                      <a:endParaRPr b="1" sz="1200">
                        <a:solidFill>
                          <a:srgbClr val="35353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indent="0" lvl="0" marL="0" rtl="0" algn="l">
                        <a:spcBef>
                          <a:spcPts val="11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solidFill>
                          <a:srgbClr val="35353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solidFill>
                          <a:srgbClr val="35353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97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solidFill>
                          <a:srgbClr val="35353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solidFill>
                          <a:srgbClr val="35353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100"/>
                        </a:spcAft>
                        <a:buClr>
                          <a:srgbClr val="424242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200">
                          <a:solidFill>
                            <a:srgbClr val="353535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 </a:t>
                      </a:r>
                      <a:r>
                        <a:rPr b="1" lang="pt-BR" sz="1200">
                          <a:solidFill>
                            <a:srgbClr val="353535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Dimensão 9: Política de Atendimento aos Discentes</a:t>
                      </a:r>
                      <a:endParaRPr b="1" sz="1200">
                        <a:solidFill>
                          <a:srgbClr val="35353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100"/>
                        </a:spcAft>
                        <a:buClr>
                          <a:srgbClr val="424242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200">
                          <a:solidFill>
                            <a:srgbClr val="353535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- Dimensão 10: Sustentabilidade Financeira</a:t>
                      </a:r>
                      <a:endParaRPr b="1" sz="1200">
                        <a:solidFill>
                          <a:srgbClr val="35353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solidFill>
                          <a:srgbClr val="353535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2" name="Google Shape;242;p30"/>
          <p:cNvSpPr txBox="1"/>
          <p:nvPr/>
        </p:nvSpPr>
        <p:spPr>
          <a:xfrm>
            <a:off x="1732200" y="-937"/>
            <a:ext cx="5832000" cy="6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FF9900"/>
                </a:solidFill>
              </a:rPr>
              <a:t>Eixos e Dimensões de Avaliação</a:t>
            </a:r>
            <a:br>
              <a:rPr b="1" lang="pt-BR" sz="2400">
                <a:solidFill>
                  <a:srgbClr val="FF9900"/>
                </a:solidFill>
              </a:rPr>
            </a:br>
            <a:r>
              <a:rPr b="1" lang="pt-BR" sz="1700">
                <a:solidFill>
                  <a:srgbClr val="FF9900"/>
                </a:solidFill>
              </a:rPr>
              <a:t>(em destaque estão as prioridades do NAU Litoral)</a:t>
            </a:r>
            <a:endParaRPr b="1" sz="1700">
              <a:solidFill>
                <a:srgbClr val="FF9900"/>
              </a:solidFill>
            </a:endParaRPr>
          </a:p>
        </p:txBody>
      </p:sp>
      <p:sp>
        <p:nvSpPr>
          <p:cNvPr id="243" name="Google Shape;243;p30"/>
          <p:cNvSpPr/>
          <p:nvPr/>
        </p:nvSpPr>
        <p:spPr>
          <a:xfrm>
            <a:off x="3744150" y="1601938"/>
            <a:ext cx="1808100" cy="1461600"/>
          </a:xfrm>
          <a:prstGeom prst="flowChartAlternateProcess">
            <a:avLst/>
          </a:prstGeom>
          <a:solidFill>
            <a:srgbClr val="FF9900"/>
          </a:solidFill>
          <a:ln cap="flat" cmpd="sng" w="9525">
            <a:solidFill>
              <a:srgbClr val="42424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- Dimensão 2: Políticas para o Ensino, a Pesquisa e a Extensão</a:t>
            </a:r>
            <a:endParaRPr b="1" sz="12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4" name="Google Shape;244;p30"/>
          <p:cNvSpPr/>
          <p:nvPr/>
        </p:nvSpPr>
        <p:spPr>
          <a:xfrm>
            <a:off x="3744150" y="3063663"/>
            <a:ext cx="1808100" cy="1135500"/>
          </a:xfrm>
          <a:prstGeom prst="flowChartAlternateProcess">
            <a:avLst/>
          </a:prstGeom>
          <a:solidFill>
            <a:srgbClr val="FF9900"/>
          </a:solidFill>
          <a:ln cap="flat" cmpd="sng" w="9525">
            <a:solidFill>
              <a:srgbClr val="42424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F3F3F3"/>
                </a:solidFill>
                <a:latin typeface="Raleway"/>
                <a:ea typeface="Raleway"/>
                <a:cs typeface="Raleway"/>
                <a:sym typeface="Raleway"/>
              </a:rPr>
              <a:t>- Dimensão 4: Comunicação com a Sociedade</a:t>
            </a:r>
            <a:endParaRPr b="1" sz="1200">
              <a:solidFill>
                <a:srgbClr val="F3F3F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30"/>
          <p:cNvSpPr/>
          <p:nvPr/>
        </p:nvSpPr>
        <p:spPr>
          <a:xfrm>
            <a:off x="3744150" y="4199288"/>
            <a:ext cx="1808100" cy="943200"/>
          </a:xfrm>
          <a:prstGeom prst="flowChartAlternateProcess">
            <a:avLst/>
          </a:prstGeom>
          <a:solidFill>
            <a:srgbClr val="FF9900"/>
          </a:solidFill>
          <a:ln cap="flat" cmpd="sng" w="9525">
            <a:solidFill>
              <a:srgbClr val="42424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100"/>
              </a:spcAft>
              <a:buClr>
                <a:srgbClr val="424242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F3F3F3"/>
                </a:solidFill>
                <a:latin typeface="Raleway"/>
                <a:ea typeface="Raleway"/>
                <a:cs typeface="Raleway"/>
                <a:sym typeface="Raleway"/>
              </a:rPr>
              <a:t>- </a:t>
            </a:r>
            <a:r>
              <a:rPr b="1" lang="pt-BR" sz="1200">
                <a:solidFill>
                  <a:srgbClr val="F3F3F3"/>
                </a:solidFill>
                <a:latin typeface="Raleway"/>
                <a:ea typeface="Raleway"/>
                <a:cs typeface="Raleway"/>
                <a:sym typeface="Raleway"/>
              </a:rPr>
              <a:t>Dimensão 9: Política de Atendimento aos Discentes</a:t>
            </a:r>
            <a:endParaRPr b="1" sz="1200">
              <a:solidFill>
                <a:srgbClr val="F3F3F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6" name="Google Shape;246;p30"/>
          <p:cNvSpPr/>
          <p:nvPr/>
        </p:nvSpPr>
        <p:spPr>
          <a:xfrm>
            <a:off x="7391400" y="1601938"/>
            <a:ext cx="1808100" cy="1461600"/>
          </a:xfrm>
          <a:prstGeom prst="flowChartAlternateProcess">
            <a:avLst/>
          </a:prstGeom>
          <a:solidFill>
            <a:srgbClr val="FF9900"/>
          </a:solidFill>
          <a:ln cap="flat" cmpd="sng" w="9525">
            <a:solidFill>
              <a:srgbClr val="42424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100"/>
              </a:spcAft>
              <a:buClr>
                <a:srgbClr val="424242"/>
              </a:buClr>
              <a:buSzPts val="1100"/>
              <a:buFont typeface="Arial"/>
              <a:buNone/>
            </a:pPr>
            <a:r>
              <a:rPr b="1" lang="pt-BR" sz="1200">
                <a:solidFill>
                  <a:srgbClr val="F3F3F3"/>
                </a:solidFill>
                <a:latin typeface="Raleway"/>
                <a:ea typeface="Raleway"/>
                <a:cs typeface="Raleway"/>
                <a:sym typeface="Raleway"/>
              </a:rPr>
              <a:t>- Dimensão 7: Infraestrutura Física</a:t>
            </a:r>
            <a:endParaRPr b="1" sz="1200">
              <a:solidFill>
                <a:srgbClr val="F3F3F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7" name="Google Shape;247;p30"/>
          <p:cNvSpPr/>
          <p:nvPr/>
        </p:nvSpPr>
        <p:spPr>
          <a:xfrm>
            <a:off x="5567775" y="1601938"/>
            <a:ext cx="1808100" cy="1461600"/>
          </a:xfrm>
          <a:prstGeom prst="flowChartAlternateProcess">
            <a:avLst/>
          </a:prstGeom>
          <a:solidFill>
            <a:srgbClr val="FF9900"/>
          </a:solidFill>
          <a:ln cap="flat" cmpd="sng" w="9525">
            <a:solidFill>
              <a:srgbClr val="42424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33350" lvl="0" marL="571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Font typeface="Raleway"/>
              <a:buChar char="-"/>
            </a:pPr>
            <a:r>
              <a:rPr b="1" lang="pt-BR" sz="1200">
                <a:solidFill>
                  <a:srgbClr val="F3F3F3"/>
                </a:solidFill>
                <a:latin typeface="Raleway"/>
                <a:ea typeface="Raleway"/>
                <a:cs typeface="Raleway"/>
                <a:sym typeface="Raleway"/>
              </a:rPr>
              <a:t>Dimensão 5: Políticas de Pessoal</a:t>
            </a:r>
            <a:endParaRPr b="1" sz="1200">
              <a:solidFill>
                <a:srgbClr val="F3F3F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8" name="Google Shape;248;p30"/>
          <p:cNvSpPr txBox="1"/>
          <p:nvPr/>
        </p:nvSpPr>
        <p:spPr>
          <a:xfrm>
            <a:off x="8599741" y="469468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000">
                <a:solidFill>
                  <a:srgbClr val="737373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1000"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9" name="Google Shape;249;p30"/>
          <p:cNvSpPr/>
          <p:nvPr/>
        </p:nvSpPr>
        <p:spPr>
          <a:xfrm>
            <a:off x="1920525" y="1601938"/>
            <a:ext cx="1808100" cy="1461600"/>
          </a:xfrm>
          <a:prstGeom prst="flowChartAlternateProcess">
            <a:avLst/>
          </a:prstGeom>
          <a:solidFill>
            <a:srgbClr val="FF9900"/>
          </a:solidFill>
          <a:ln cap="flat" cmpd="sng" w="9525">
            <a:solidFill>
              <a:srgbClr val="42424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F3F3F3"/>
                </a:solidFill>
                <a:latin typeface="Raleway"/>
                <a:ea typeface="Raleway"/>
                <a:cs typeface="Raleway"/>
                <a:sym typeface="Raleway"/>
              </a:rPr>
              <a:t>- Dimensão 1: Missão e Plano de Desenvolvimento Institucional</a:t>
            </a:r>
            <a:endParaRPr b="1" sz="1200">
              <a:solidFill>
                <a:srgbClr val="F3F3F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100"/>
              </a:spcBef>
              <a:spcAft>
                <a:spcPts val="1100"/>
              </a:spcAft>
              <a:buNone/>
            </a:pPr>
            <a:r>
              <a:t/>
            </a:r>
            <a:endParaRPr b="1" sz="1200">
              <a:solidFill>
                <a:srgbClr val="F3F3F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1"/>
          <p:cNvSpPr txBox="1"/>
          <p:nvPr>
            <p:ph type="title"/>
          </p:nvPr>
        </p:nvSpPr>
        <p:spPr>
          <a:xfrm>
            <a:off x="98250" y="0"/>
            <a:ext cx="8826600" cy="66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NAU UFRGS Litoral: reuniões e atas </a:t>
            </a:r>
            <a:endParaRPr sz="2400"/>
          </a:p>
        </p:txBody>
      </p:sp>
      <p:sp>
        <p:nvSpPr>
          <p:cNvPr id="255" name="Google Shape;255;p31"/>
          <p:cNvSpPr txBox="1"/>
          <p:nvPr/>
        </p:nvSpPr>
        <p:spPr>
          <a:xfrm>
            <a:off x="517950" y="778700"/>
            <a:ext cx="8108100" cy="12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       Reuniões periódicas com todos os membros ou apenas com representantes servidores da UFRGS, a depender da pauta</a:t>
            </a:r>
            <a:endParaRPr sz="24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6" name="Google Shape;256;p3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57" name="Google Shape;25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250" y="2168600"/>
            <a:ext cx="4746826" cy="267010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1"/>
          <p:cNvSpPr txBox="1"/>
          <p:nvPr/>
        </p:nvSpPr>
        <p:spPr>
          <a:xfrm>
            <a:off x="5038175" y="2580100"/>
            <a:ext cx="37215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/>
              <a:t>Processo SEI: 23078.512492/2021-16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/>
              <a:t>Atas das reuniões desde o início da GESTÃO 2021-2024</a:t>
            </a:r>
            <a:endParaRPr b="1"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2"/>
          <p:cNvSpPr txBox="1"/>
          <p:nvPr>
            <p:ph type="title"/>
          </p:nvPr>
        </p:nvSpPr>
        <p:spPr>
          <a:xfrm>
            <a:off x="0" y="0"/>
            <a:ext cx="9144000" cy="666000"/>
          </a:xfrm>
          <a:prstGeom prst="rect">
            <a:avLst/>
          </a:prstGeom>
          <a:solidFill>
            <a:srgbClr val="B02C20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NAU UFRGS Litoral e os cursos da Unidade</a:t>
            </a:r>
            <a:endParaRPr sz="2400"/>
          </a:p>
        </p:txBody>
      </p:sp>
      <p:sp>
        <p:nvSpPr>
          <p:cNvPr id="264" name="Google Shape;264;p32"/>
          <p:cNvSpPr txBox="1"/>
          <p:nvPr/>
        </p:nvSpPr>
        <p:spPr>
          <a:xfrm>
            <a:off x="517950" y="778700"/>
            <a:ext cx="8108100" cy="9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       O </a:t>
            </a:r>
            <a:r>
              <a:rPr b="1" lang="pt-BR"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NAU UFRGS Litoral</a:t>
            </a:r>
            <a:r>
              <a:rPr lang="pt-BR"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atua buscando entender as necessidades para contribuir com o crescimento da unidade. Inaugurado em 2014, a unidade do Litoral Norte atualmente oferta os seguintes cursos:</a:t>
            </a:r>
            <a:endParaRPr sz="1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5" name="Google Shape;265;p32"/>
          <p:cNvSpPr txBox="1"/>
          <p:nvPr/>
        </p:nvSpPr>
        <p:spPr>
          <a:xfrm>
            <a:off x="736500" y="1734800"/>
            <a:ext cx="3835500" cy="32088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19685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Roboto"/>
              <a:buChar char="●"/>
            </a:pPr>
            <a:r>
              <a:rPr lang="pt-BR" sz="13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Bacharelado em Ciências Biológicas - Biologia Marinha e Costeira e Gestão Ambiental Marinha e Costeira</a:t>
            </a:r>
            <a:endParaRPr sz="13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9685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Roboto"/>
              <a:buChar char="●"/>
            </a:pPr>
            <a:r>
              <a:rPr lang="pt-BR" sz="13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Bacharelado Interdisciplinar em Ciência e Tecnologia;</a:t>
            </a:r>
            <a:endParaRPr sz="13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9685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Roboto"/>
              <a:buChar char="●"/>
            </a:pPr>
            <a:r>
              <a:rPr lang="pt-BR" sz="13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Desenvolvimento Regional;</a:t>
            </a:r>
            <a:endParaRPr sz="13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9685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Roboto"/>
              <a:buChar char="●"/>
            </a:pPr>
            <a:r>
              <a:rPr lang="pt-BR" sz="13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Engenharia de Gestão de Energia;</a:t>
            </a:r>
            <a:endParaRPr sz="13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9685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Roboto"/>
              <a:buChar char="●"/>
            </a:pPr>
            <a:r>
              <a:rPr lang="pt-BR" sz="13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Engenharia de Serviços;</a:t>
            </a:r>
            <a:endParaRPr sz="13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9685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Roboto"/>
              <a:buChar char="●"/>
            </a:pPr>
            <a:r>
              <a:rPr lang="pt-BR" sz="13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Licenciatura em Geografia;</a:t>
            </a:r>
            <a:endParaRPr sz="13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9685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Roboto"/>
              <a:buChar char="●"/>
            </a:pPr>
            <a:r>
              <a:rPr lang="pt-BR" sz="13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Licenciatura em Educação no Campo;</a:t>
            </a:r>
            <a:endParaRPr sz="13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9685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Roboto"/>
              <a:buChar char="●"/>
            </a:pPr>
            <a:r>
              <a:rPr lang="pt-BR" sz="13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EAD – Ciências Sociais;</a:t>
            </a:r>
            <a:endParaRPr sz="13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9685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Roboto"/>
              <a:buChar char="●"/>
            </a:pPr>
            <a:r>
              <a:rPr lang="pt-BR" sz="13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EAD – Geografia;</a:t>
            </a:r>
            <a:endParaRPr sz="13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9685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Roboto"/>
              <a:buChar char="●"/>
            </a:pPr>
            <a:r>
              <a:rPr lang="pt-BR" sz="13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EAD – Pedagogia;</a:t>
            </a:r>
            <a:endParaRPr sz="13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9685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Roboto"/>
              <a:buChar char="●"/>
            </a:pPr>
            <a:r>
              <a:rPr lang="pt-BR" sz="13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EAD – Computação e Robótica Educativa</a:t>
            </a:r>
            <a:endParaRPr sz="13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6" name="Google Shape;266;p32"/>
          <p:cNvSpPr/>
          <p:nvPr/>
        </p:nvSpPr>
        <p:spPr>
          <a:xfrm rot="-5400000">
            <a:off x="-1029325" y="3189600"/>
            <a:ext cx="3217500" cy="314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GRADUAÇÃO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7" name="Google Shape;267;p32"/>
          <p:cNvSpPr txBox="1"/>
          <p:nvPr/>
        </p:nvSpPr>
        <p:spPr>
          <a:xfrm>
            <a:off x="5089350" y="2152299"/>
            <a:ext cx="3835500" cy="27912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032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</a:pPr>
            <a:r>
              <a:rPr lang="pt-BR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EAD - Especialização em Cooperativismo;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032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</a:pPr>
            <a:r>
              <a:rPr lang="pt-BR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EAD - Especialização em Gestão da Educação;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032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</a:pPr>
            <a:r>
              <a:rPr lang="pt-BR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Mestrado em Dinâmicas Regionais e de Desenvolvimento;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032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</a:pPr>
            <a:r>
              <a:rPr lang="pt-BR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Mestrado Nacional Profissional em Ensino de Física - MNPEF.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8" name="Google Shape;268;p32"/>
          <p:cNvSpPr/>
          <p:nvPr/>
        </p:nvSpPr>
        <p:spPr>
          <a:xfrm rot="-5400000">
            <a:off x="3528875" y="3394950"/>
            <a:ext cx="2806800" cy="314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PÓS-GRADUAÇÃO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9" name="Google Shape;269;p3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3"/>
          <p:cNvSpPr txBox="1"/>
          <p:nvPr>
            <p:ph type="title"/>
          </p:nvPr>
        </p:nvSpPr>
        <p:spPr>
          <a:xfrm>
            <a:off x="525150" y="509725"/>
            <a:ext cx="1807500" cy="20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2</a:t>
            </a:r>
            <a:r>
              <a:rPr lang="pt-BR"/>
              <a:t>.</a:t>
            </a:r>
            <a:endParaRPr/>
          </a:p>
        </p:txBody>
      </p:sp>
      <p:sp>
        <p:nvSpPr>
          <p:cNvPr id="275" name="Google Shape;275;p33"/>
          <p:cNvSpPr txBox="1"/>
          <p:nvPr>
            <p:ph idx="12" type="sldNum"/>
          </p:nvPr>
        </p:nvSpPr>
        <p:spPr>
          <a:xfrm>
            <a:off x="8054558" y="5097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76" name="Google Shape;276;p33"/>
          <p:cNvSpPr txBox="1"/>
          <p:nvPr>
            <p:ph idx="2" type="ctrTitle"/>
          </p:nvPr>
        </p:nvSpPr>
        <p:spPr>
          <a:xfrm>
            <a:off x="525150" y="2579575"/>
            <a:ext cx="8078100" cy="74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Como o NAU Litoral interage com a comunidade acadêmica?</a:t>
            </a:r>
            <a:endParaRPr/>
          </a:p>
        </p:txBody>
      </p:sp>
      <p:pic>
        <p:nvPicPr>
          <p:cNvPr id="277" name="Google Shape;277;p33"/>
          <p:cNvPicPr preferRelativeResize="0"/>
          <p:nvPr/>
        </p:nvPicPr>
        <p:blipFill rotWithShape="1">
          <a:blip r:embed="rId3">
            <a:alphaModFix/>
          </a:blip>
          <a:srcRect b="59201" l="28961" r="36350" t="0"/>
          <a:stretch/>
        </p:blipFill>
        <p:spPr>
          <a:xfrm>
            <a:off x="7524453" y="1535725"/>
            <a:ext cx="1078798" cy="101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4"/>
          <p:cNvSpPr txBox="1"/>
          <p:nvPr>
            <p:ph type="title"/>
          </p:nvPr>
        </p:nvSpPr>
        <p:spPr>
          <a:xfrm>
            <a:off x="179775" y="16350"/>
            <a:ext cx="87450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600"/>
              <a:t>Website do NAU: </a:t>
            </a:r>
            <a:r>
              <a:rPr b="1" lang="pt-BR" sz="2600" u="sng">
                <a:solidFill>
                  <a:schemeClr val="hlink"/>
                </a:solidFill>
                <a:highlight>
                  <a:schemeClr val="accent4"/>
                </a:highlight>
                <a:hlinkClick r:id="rId3"/>
              </a:rPr>
              <a:t>https://www.ufrgs.br/naulitoral/</a:t>
            </a:r>
            <a:endParaRPr b="1" sz="2600">
              <a:highlight>
                <a:schemeClr val="accent4"/>
              </a:highlight>
            </a:endParaRPr>
          </a:p>
        </p:txBody>
      </p:sp>
      <p:sp>
        <p:nvSpPr>
          <p:cNvPr id="283" name="Google Shape;283;p3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84" name="Google Shape;28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9775" y="739724"/>
            <a:ext cx="3288525" cy="32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4"/>
          <p:cNvPicPr preferRelativeResize="0"/>
          <p:nvPr/>
        </p:nvPicPr>
        <p:blipFill rotWithShape="1">
          <a:blip r:embed="rId5">
            <a:alphaModFix/>
          </a:blip>
          <a:srcRect b="31285" l="0" r="823" t="0"/>
          <a:stretch/>
        </p:blipFill>
        <p:spPr>
          <a:xfrm>
            <a:off x="4461250" y="739725"/>
            <a:ext cx="4203976" cy="2899575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4"/>
          <p:cNvSpPr txBox="1"/>
          <p:nvPr/>
        </p:nvSpPr>
        <p:spPr>
          <a:xfrm>
            <a:off x="4417450" y="3874600"/>
            <a:ext cx="42039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Uma das principais formas de interação com a comunidade interna e externa é o nosso site que contém uma seção de DOWNLOADS com grande parte dos dados e relatórios produzidos.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5"/>
          <p:cNvSpPr txBox="1"/>
          <p:nvPr>
            <p:ph type="title"/>
          </p:nvPr>
        </p:nvSpPr>
        <p:spPr>
          <a:xfrm>
            <a:off x="179775" y="16350"/>
            <a:ext cx="87450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600"/>
              <a:t>Comunicação frequente sobre atividades por e-mail</a:t>
            </a:r>
            <a:endParaRPr b="1" sz="2600"/>
          </a:p>
        </p:txBody>
      </p:sp>
      <p:sp>
        <p:nvSpPr>
          <p:cNvPr id="292" name="Google Shape;292;p3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93" name="Google Shape;293;p35"/>
          <p:cNvPicPr preferRelativeResize="0"/>
          <p:nvPr/>
        </p:nvPicPr>
        <p:blipFill rotWithShape="1">
          <a:blip r:embed="rId3">
            <a:alphaModFix/>
          </a:blip>
          <a:srcRect b="4709" l="13644" r="5619" t="19572"/>
          <a:stretch/>
        </p:blipFill>
        <p:spPr>
          <a:xfrm>
            <a:off x="478200" y="833854"/>
            <a:ext cx="7800317" cy="4114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6"/>
          <p:cNvSpPr txBox="1"/>
          <p:nvPr>
            <p:ph type="title"/>
          </p:nvPr>
        </p:nvSpPr>
        <p:spPr>
          <a:xfrm>
            <a:off x="179775" y="16350"/>
            <a:ext cx="87450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600"/>
              <a:t>Semana de Avaliação da Unidade e da Universidade</a:t>
            </a:r>
            <a:endParaRPr b="1" sz="2600"/>
          </a:p>
        </p:txBody>
      </p:sp>
      <p:sp>
        <p:nvSpPr>
          <p:cNvPr id="299" name="Google Shape;299;p3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300" name="Google Shape;300;p36"/>
          <p:cNvPicPr preferRelativeResize="0"/>
          <p:nvPr/>
        </p:nvPicPr>
        <p:blipFill rotWithShape="1">
          <a:blip r:embed="rId3">
            <a:alphaModFix/>
          </a:blip>
          <a:srcRect b="8868" l="19265" r="11057" t="15004"/>
          <a:stretch/>
        </p:blipFill>
        <p:spPr>
          <a:xfrm>
            <a:off x="179775" y="956300"/>
            <a:ext cx="6428573" cy="395115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36"/>
          <p:cNvSpPr txBox="1"/>
          <p:nvPr/>
        </p:nvSpPr>
        <p:spPr>
          <a:xfrm>
            <a:off x="6906525" y="1062375"/>
            <a:ext cx="1826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2" name="Google Shape;302;p36"/>
          <p:cNvSpPr txBox="1"/>
          <p:nvPr/>
        </p:nvSpPr>
        <p:spPr>
          <a:xfrm>
            <a:off x="6511450" y="1410250"/>
            <a:ext cx="24132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+"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Reuniões com direções e Comissões de Graduação para apresentar os resultados</a:t>
            </a:r>
            <a:br>
              <a:rPr lang="pt-BR">
                <a:latin typeface="Roboto"/>
                <a:ea typeface="Roboto"/>
                <a:cs typeface="Roboto"/>
                <a:sym typeface="Roboto"/>
              </a:rPr>
            </a:b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+"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Elaboração de relatórios </a:t>
            </a:r>
            <a:br>
              <a:rPr lang="pt-BR">
                <a:latin typeface="Roboto"/>
                <a:ea typeface="Roboto"/>
                <a:cs typeface="Roboto"/>
                <a:sym typeface="Roboto"/>
              </a:rPr>
            </a:b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+"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Disponibilização de dados no site:</a:t>
            </a:r>
            <a:br>
              <a:rPr lang="pt-BR">
                <a:latin typeface="Roboto"/>
                <a:ea typeface="Roboto"/>
                <a:cs typeface="Roboto"/>
                <a:sym typeface="Roboto"/>
              </a:rPr>
            </a:br>
            <a:r>
              <a:rPr lang="pt-BR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https://www.ufrgs.br/naulitoral/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7"/>
          <p:cNvSpPr txBox="1"/>
          <p:nvPr>
            <p:ph type="title"/>
          </p:nvPr>
        </p:nvSpPr>
        <p:spPr>
          <a:xfrm>
            <a:off x="179775" y="16350"/>
            <a:ext cx="87450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/>
              <a:t>Vídeos informacionais para alunos e nosso canal do YouTube</a:t>
            </a:r>
            <a:endParaRPr b="1" sz="2300"/>
          </a:p>
        </p:txBody>
      </p:sp>
      <p:sp>
        <p:nvSpPr>
          <p:cNvPr id="308" name="Google Shape;308;p3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309" name="Google Shape;30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775" y="987075"/>
            <a:ext cx="6793373" cy="38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37"/>
          <p:cNvSpPr txBox="1"/>
          <p:nvPr/>
        </p:nvSpPr>
        <p:spPr>
          <a:xfrm>
            <a:off x="7092075" y="1810738"/>
            <a:ext cx="18327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-"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Vídeo mostrando como os alunos podem realizar sua avaliação semestral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1" name="Google Shape;311;p37"/>
          <p:cNvSpPr txBox="1"/>
          <p:nvPr/>
        </p:nvSpPr>
        <p:spPr>
          <a:xfrm>
            <a:off x="7200225" y="3957150"/>
            <a:ext cx="1832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000" u="sng">
                <a:solidFill>
                  <a:schemeClr val="hlink"/>
                </a:solidFill>
                <a:hlinkClick r:id="rId4"/>
              </a:rPr>
              <a:t>https://www.youtube.com/channel/UCU2G_YONyThpo5q6VtFB5gg</a:t>
            </a:r>
            <a:endParaRPr b="1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8"/>
          <p:cNvSpPr txBox="1"/>
          <p:nvPr>
            <p:ph type="title"/>
          </p:nvPr>
        </p:nvSpPr>
        <p:spPr>
          <a:xfrm>
            <a:off x="179775" y="16350"/>
            <a:ext cx="8745000" cy="67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100"/>
              <a:t>Como os professores podem acessar seus resultados de avaliação?</a:t>
            </a:r>
            <a:endParaRPr b="1" sz="2000"/>
          </a:p>
        </p:txBody>
      </p:sp>
      <p:sp>
        <p:nvSpPr>
          <p:cNvPr id="317" name="Google Shape;317;p3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18" name="Google Shape;318;p38"/>
          <p:cNvSpPr txBox="1"/>
          <p:nvPr/>
        </p:nvSpPr>
        <p:spPr>
          <a:xfrm>
            <a:off x="546225" y="688763"/>
            <a:ext cx="8012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-"/>
            </a:pPr>
            <a:r>
              <a:rPr lang="pt-BR" sz="1900">
                <a:latin typeface="Roboto"/>
                <a:ea typeface="Roboto"/>
                <a:cs typeface="Roboto"/>
                <a:sym typeface="Roboto"/>
              </a:rPr>
              <a:t>O professor deve escolher o período e gerar o relatório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19" name="Google Shape;319;p38"/>
          <p:cNvPicPr preferRelativeResize="0"/>
          <p:nvPr/>
        </p:nvPicPr>
        <p:blipFill rotWithShape="1">
          <a:blip r:embed="rId3">
            <a:alphaModFix/>
          </a:blip>
          <a:srcRect b="19011" l="11151" r="40842" t="26296"/>
          <a:stretch/>
        </p:blipFill>
        <p:spPr>
          <a:xfrm>
            <a:off x="387800" y="1306275"/>
            <a:ext cx="5633350" cy="36083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8"/>
          <p:cNvSpPr txBox="1"/>
          <p:nvPr/>
        </p:nvSpPr>
        <p:spPr>
          <a:xfrm>
            <a:off x="6123825" y="1181375"/>
            <a:ext cx="2800800" cy="34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-"/>
            </a:pPr>
            <a:r>
              <a:rPr lang="pt-BR" sz="1900">
                <a:latin typeface="Roboto"/>
                <a:ea typeface="Roboto"/>
                <a:cs typeface="Roboto"/>
                <a:sym typeface="Roboto"/>
              </a:rPr>
              <a:t>As avaliações dos discentes são relevantes para fins de progressão e promoção na carreira dos docentes.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-"/>
            </a:pPr>
            <a:r>
              <a:rPr lang="pt-BR" sz="1900">
                <a:latin typeface="Roboto"/>
                <a:ea typeface="Roboto"/>
                <a:cs typeface="Roboto"/>
                <a:sym typeface="Roboto"/>
              </a:rPr>
              <a:t>Os docentes necessitam gerar o relatório por interstício.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1" name="Google Shape;321;p38"/>
          <p:cNvSpPr/>
          <p:nvPr/>
        </p:nvSpPr>
        <p:spPr>
          <a:xfrm>
            <a:off x="311600" y="3469825"/>
            <a:ext cx="4612800" cy="1444800"/>
          </a:xfrm>
          <a:prstGeom prst="rect">
            <a:avLst/>
          </a:prstGeom>
          <a:noFill/>
          <a:ln cap="flat" cmpd="sng" w="114300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9"/>
          <p:cNvSpPr txBox="1"/>
          <p:nvPr>
            <p:ph type="title"/>
          </p:nvPr>
        </p:nvSpPr>
        <p:spPr>
          <a:xfrm>
            <a:off x="478550" y="509725"/>
            <a:ext cx="1807500" cy="20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3.</a:t>
            </a:r>
            <a:endParaRPr/>
          </a:p>
        </p:txBody>
      </p:sp>
      <p:sp>
        <p:nvSpPr>
          <p:cNvPr id="327" name="Google Shape;327;p39"/>
          <p:cNvSpPr txBox="1"/>
          <p:nvPr>
            <p:ph idx="12" type="sldNum"/>
          </p:nvPr>
        </p:nvSpPr>
        <p:spPr>
          <a:xfrm>
            <a:off x="8054558" y="5097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28" name="Google Shape;328;p39"/>
          <p:cNvSpPr txBox="1"/>
          <p:nvPr>
            <p:ph idx="2" type="ctrTitle"/>
          </p:nvPr>
        </p:nvSpPr>
        <p:spPr>
          <a:xfrm>
            <a:off x="918450" y="2944250"/>
            <a:ext cx="7684800" cy="74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Como o Ministério da Educação (MEC) avalia os nossos </a:t>
            </a:r>
            <a:r>
              <a:rPr b="1" lang="pt-BR"/>
              <a:t>cursos de Graduação e de Pós-graduação?</a:t>
            </a:r>
            <a:endParaRPr b="1"/>
          </a:p>
        </p:txBody>
      </p:sp>
      <p:pic>
        <p:nvPicPr>
          <p:cNvPr id="329" name="Google Shape;329;p39"/>
          <p:cNvPicPr preferRelativeResize="0"/>
          <p:nvPr/>
        </p:nvPicPr>
        <p:blipFill rotWithShape="1">
          <a:blip r:embed="rId3">
            <a:alphaModFix/>
          </a:blip>
          <a:srcRect b="59201" l="28961" r="36350" t="0"/>
          <a:stretch/>
        </p:blipFill>
        <p:spPr>
          <a:xfrm>
            <a:off x="7524453" y="1535725"/>
            <a:ext cx="1078798" cy="101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0"/>
          <p:cNvSpPr txBox="1"/>
          <p:nvPr>
            <p:ph type="title"/>
          </p:nvPr>
        </p:nvSpPr>
        <p:spPr>
          <a:xfrm>
            <a:off x="179775" y="16350"/>
            <a:ext cx="87450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600"/>
              <a:t>Avaliações do MEC sobre a graduação</a:t>
            </a:r>
            <a:endParaRPr b="1" sz="2600"/>
          </a:p>
        </p:txBody>
      </p:sp>
      <p:sp>
        <p:nvSpPr>
          <p:cNvPr id="335" name="Google Shape;335;p40"/>
          <p:cNvSpPr txBox="1"/>
          <p:nvPr/>
        </p:nvSpPr>
        <p:spPr>
          <a:xfrm>
            <a:off x="93125" y="835500"/>
            <a:ext cx="8669100" cy="41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700">
                <a:solidFill>
                  <a:srgbClr val="666666"/>
                </a:solidFill>
                <a:highlight>
                  <a:srgbClr val="FFFFFF"/>
                </a:highlight>
              </a:rPr>
              <a:t>Os cursos são avaliados pelo MEC de diversas formas.</a:t>
            </a:r>
            <a:endParaRPr sz="1700">
              <a:solidFill>
                <a:srgbClr val="666666"/>
              </a:solidFill>
              <a:highlight>
                <a:srgbClr val="FFFFFF"/>
              </a:highlight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666666"/>
              </a:solidFill>
              <a:highlight>
                <a:srgbClr val="FFFFFF"/>
              </a:highlight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700">
                <a:solidFill>
                  <a:srgbClr val="666666"/>
                </a:solidFill>
                <a:highlight>
                  <a:srgbClr val="FFFFFF"/>
                </a:highlight>
              </a:rPr>
              <a:t>O curso de Ciências Biológicas é avaliado pelo Exame Nacional de Desempenho dos Estudantes (Enade) e no Exame mais recente recebeu nota 3 (fonte: . </a:t>
            </a:r>
            <a:endParaRPr sz="1700">
              <a:solidFill>
                <a:srgbClr val="666666"/>
              </a:solidFill>
              <a:highlight>
                <a:srgbClr val="FFFFFF"/>
              </a:highlight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666666"/>
              </a:solidFill>
              <a:highlight>
                <a:srgbClr val="FFFFFF"/>
              </a:highlight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700">
                <a:solidFill>
                  <a:srgbClr val="666666"/>
                </a:solidFill>
                <a:highlight>
                  <a:srgbClr val="FFFFFF"/>
                </a:highlight>
              </a:rPr>
              <a:t>Os demais cursos foram muito bem avaliados por avaliadores externos in loco que emitiram o chamado Conceito Preliminar de Curso (CPC) que variou entre 4 e 5 (em uma escala que vai de 1 a 5). Pelo MEC, cursos com conceito superior a 3 atendem plenamente os critérios de qualidade para funcionarem e “cursos com conceito 5 serão cursos de excelência, devendo ser vistos como referência pelos demais“.</a:t>
            </a:r>
            <a:endParaRPr sz="1700">
              <a:solidFill>
                <a:srgbClr val="666666"/>
              </a:solidFill>
              <a:highlight>
                <a:srgbClr val="FFFFFF"/>
              </a:highlight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666666"/>
              </a:solidFill>
              <a:highlight>
                <a:srgbClr val="FFFFFF"/>
              </a:highlight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666666"/>
                </a:solidFill>
                <a:highlight>
                  <a:srgbClr val="FFFFFF"/>
                </a:highlight>
              </a:rPr>
              <a:t>(Fonte: O que é o Conceito Preliminar de Curso? – Ministério da Educação – </a:t>
            </a:r>
            <a:r>
              <a:rPr lang="pt-BR" u="sng">
                <a:solidFill>
                  <a:schemeClr val="hlink"/>
                </a:solidFill>
                <a:highlight>
                  <a:srgbClr val="FFFFFF"/>
                </a:highlight>
                <a:hlinkClick r:id="rId3"/>
              </a:rPr>
              <a:t>http://portal.mec.gov.br/component/content/article?id=13074:o-que-e-o-conceito-preliminar-de-curso</a:t>
            </a:r>
            <a:r>
              <a:rPr lang="pt-BR">
                <a:solidFill>
                  <a:srgbClr val="666666"/>
                </a:solidFill>
                <a:highlight>
                  <a:srgbClr val="FFFFFF"/>
                </a:highlight>
              </a:rPr>
              <a:t>)</a:t>
            </a:r>
            <a:endParaRPr>
              <a:solidFill>
                <a:srgbClr val="666666"/>
              </a:solidFill>
              <a:highlight>
                <a:srgbClr val="FFFFFF"/>
              </a:highlight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666666"/>
              </a:solidFill>
              <a:highlight>
                <a:srgbClr val="FFFFFF"/>
              </a:highlight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666666"/>
              </a:solidFill>
              <a:highlight>
                <a:srgbClr val="FFFFFF"/>
              </a:highlight>
            </a:endParaRPr>
          </a:p>
        </p:txBody>
      </p:sp>
      <p:sp>
        <p:nvSpPr>
          <p:cNvPr id="336" name="Google Shape;336;p4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1"/>
          <p:cNvSpPr txBox="1"/>
          <p:nvPr>
            <p:ph type="title"/>
          </p:nvPr>
        </p:nvSpPr>
        <p:spPr>
          <a:xfrm>
            <a:off x="179775" y="16350"/>
            <a:ext cx="87450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600"/>
              <a:t>Avaliações do MEC in loco - graduação</a:t>
            </a:r>
            <a:endParaRPr b="1" sz="2600"/>
          </a:p>
        </p:txBody>
      </p:sp>
      <p:sp>
        <p:nvSpPr>
          <p:cNvPr id="342" name="Google Shape;342;p4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43" name="Google Shape;343;p41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344" name="Google Shape;344;p41"/>
          <p:cNvGraphicFramePr/>
          <p:nvPr/>
        </p:nvGraphicFramePr>
        <p:xfrm>
          <a:off x="304775" y="865250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{0B6F3AB1-0835-4659-BE10-59B487FF546F}</a:tableStyleId>
              </a:tblPr>
              <a:tblGrid>
                <a:gridCol w="2048450"/>
                <a:gridCol w="1932925"/>
                <a:gridCol w="1592700"/>
                <a:gridCol w="1502050"/>
                <a:gridCol w="1341550"/>
              </a:tblGrid>
              <a:tr h="359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Nome 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Portaria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Data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Ato Autorizativo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Data Visita 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Conceito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359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Educação do Campo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Port. MEC-SERES Nº 159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03jun20</a:t>
                      </a:r>
                      <a:endParaRPr b="1" sz="12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Reconhecimento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06/11/2019 a 09/11/2019</a:t>
                      </a:r>
                      <a:endParaRPr sz="12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359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Geografia (licenciatura)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Port. MEC-SERES Nº 579</a:t>
                      </a:r>
                      <a:endParaRPr sz="10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07abr22</a:t>
                      </a:r>
                      <a:endParaRPr sz="10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Reconhecimento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01/12/2019 a 04/12/2019</a:t>
                      </a:r>
                      <a:endParaRPr sz="12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359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Desenvolvimento Regional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Port. MEC-SERES Nº 716</a:t>
                      </a:r>
                      <a:endParaRPr sz="10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14jul21</a:t>
                      </a:r>
                      <a:endParaRPr sz="10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Reconhecimento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04/03/2020 a 07/03/2020</a:t>
                      </a:r>
                      <a:endParaRPr sz="12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359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Engenharia de Gestão de Energia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Port. MEC-SERES Nº 1.415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9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01dez21</a:t>
                      </a:r>
                      <a:endParaRPr sz="9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Reconhecimento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11/03/2020 a 14/03/2020</a:t>
                      </a:r>
                      <a:endParaRPr sz="12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482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Engenharia de Serviços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Port. MEC-SERES Nº 867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11ago17</a:t>
                      </a:r>
                      <a:endParaRPr sz="10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Autorização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(Aguardando portaria de reconhecimento)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01/08/2022 a 03/08/2022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662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Geografia EaD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Resolução CEPE-UFRGS Nº 04 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0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24jan18</a:t>
                      </a:r>
                      <a:endParaRPr sz="10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Ato de Criação UFRGS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(Aguardando portaria de reconhecimento)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22/08/2022 a 24/08/2022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  <a:tr h="662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Pedagogia EaD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Resolução CEPE-UFRGS Nº 03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24jan18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Ato de Criação UFRGS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(Aguardando portaria de reconhecimento)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29/08/2022 a 31/08/2022</a:t>
                      </a:r>
                      <a:endParaRPr sz="12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</a:tbl>
          </a:graphicData>
        </a:graphic>
      </p:graphicFrame>
      <p:sp>
        <p:nvSpPr>
          <p:cNvPr id="345" name="Google Shape;345;p41"/>
          <p:cNvSpPr/>
          <p:nvPr/>
        </p:nvSpPr>
        <p:spPr>
          <a:xfrm>
            <a:off x="7712300" y="1242600"/>
            <a:ext cx="648300" cy="229500"/>
          </a:xfrm>
          <a:prstGeom prst="ellipse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41"/>
          <p:cNvSpPr/>
          <p:nvPr/>
        </p:nvSpPr>
        <p:spPr>
          <a:xfrm>
            <a:off x="7712300" y="1951100"/>
            <a:ext cx="648300" cy="229500"/>
          </a:xfrm>
          <a:prstGeom prst="ellipse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41"/>
          <p:cNvSpPr/>
          <p:nvPr/>
        </p:nvSpPr>
        <p:spPr>
          <a:xfrm>
            <a:off x="7712300" y="3160775"/>
            <a:ext cx="648300" cy="229500"/>
          </a:xfrm>
          <a:prstGeom prst="ellipse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41"/>
          <p:cNvSpPr txBox="1"/>
          <p:nvPr/>
        </p:nvSpPr>
        <p:spPr>
          <a:xfrm>
            <a:off x="219113" y="4661575"/>
            <a:ext cx="8589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/>
              <a:t>Todos d</a:t>
            </a:r>
            <a:r>
              <a:rPr lang="pt-BR" sz="1000"/>
              <a:t>ados fornecidos pela </a:t>
            </a:r>
            <a:r>
              <a:rPr lang="pt-BR" sz="1000"/>
              <a:t>Secretaria de Avaliação Institucional (SAI/UFRGS) em 1/09/2022, exceto Pedagogia EaD, informado em 13/07/2022 pela COMGRAD do curso)</a:t>
            </a:r>
            <a:endParaRPr sz="1000"/>
          </a:p>
        </p:txBody>
      </p:sp>
      <p:sp>
        <p:nvSpPr>
          <p:cNvPr id="349" name="Google Shape;349;p41"/>
          <p:cNvSpPr/>
          <p:nvPr/>
        </p:nvSpPr>
        <p:spPr>
          <a:xfrm>
            <a:off x="7669100" y="3815025"/>
            <a:ext cx="691500" cy="229500"/>
          </a:xfrm>
          <a:prstGeom prst="ellipse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2"/>
          <p:cNvSpPr txBox="1"/>
          <p:nvPr>
            <p:ph type="title"/>
          </p:nvPr>
        </p:nvSpPr>
        <p:spPr>
          <a:xfrm>
            <a:off x="179775" y="16350"/>
            <a:ext cx="87450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600"/>
              <a:t>Avaliações do MEC - Pós-Graduação</a:t>
            </a:r>
            <a:endParaRPr b="1" sz="2600"/>
          </a:p>
        </p:txBody>
      </p:sp>
      <p:sp>
        <p:nvSpPr>
          <p:cNvPr id="355" name="Google Shape;355;p42"/>
          <p:cNvSpPr txBox="1"/>
          <p:nvPr/>
        </p:nvSpPr>
        <p:spPr>
          <a:xfrm>
            <a:off x="486225" y="994825"/>
            <a:ext cx="4416900" cy="37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700">
                <a:solidFill>
                  <a:srgbClr val="666666"/>
                </a:solidFill>
                <a:highlight>
                  <a:srgbClr val="FFFFFF"/>
                </a:highlight>
              </a:rPr>
              <a:t>O curso de Mestrado Nacional Profissional em Ensino de Física (MNPEF/UFRGS) é um curso que existe na UFRGS Litoral desde 13/05/2016 e obteve na última avaliação nota 4 dentro de uma escala com nota máxima 7.</a:t>
            </a:r>
            <a:endParaRPr sz="1500">
              <a:solidFill>
                <a:srgbClr val="666666"/>
              </a:solidFill>
              <a:highlight>
                <a:srgbClr val="FFFFFF"/>
              </a:highlight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666666"/>
              </a:solidFill>
              <a:highlight>
                <a:srgbClr val="FFFFFF"/>
              </a:highlight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rgbClr val="666666"/>
                </a:solidFill>
                <a:highlight>
                  <a:srgbClr val="FFFFFF"/>
                </a:highlight>
              </a:rPr>
              <a:t>(fonte: </a:t>
            </a:r>
            <a:r>
              <a:rPr lang="pt-BR" sz="1500" u="sng">
                <a:solidFill>
                  <a:schemeClr val="hlink"/>
                </a:solidFill>
                <a:highlight>
                  <a:srgbClr val="FFFFFF"/>
                </a:highlight>
                <a:hlinkClick r:id="rId3"/>
              </a:rPr>
              <a:t>https://sucupira.capes.gov.br/sucupira/public/consultas/coleta/programa/viewPrograma.xhtml?popup=true&amp;cd_programa=33283010001P5</a:t>
            </a:r>
            <a:r>
              <a:rPr lang="pt-BR" sz="1500">
                <a:solidFill>
                  <a:srgbClr val="666666"/>
                </a:solidFill>
                <a:highlight>
                  <a:srgbClr val="FFFFFF"/>
                </a:highlight>
              </a:rPr>
              <a:t>)</a:t>
            </a:r>
            <a:endParaRPr sz="1700">
              <a:solidFill>
                <a:srgbClr val="666666"/>
              </a:solidFill>
              <a:highlight>
                <a:srgbClr val="FFFFFF"/>
              </a:highlight>
            </a:endParaRPr>
          </a:p>
        </p:txBody>
      </p:sp>
      <p:sp>
        <p:nvSpPr>
          <p:cNvPr id="356" name="Google Shape;356;p4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357" name="Google Shape;35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85800" y="835500"/>
            <a:ext cx="2238975" cy="149265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42"/>
          <p:cNvSpPr txBox="1"/>
          <p:nvPr/>
        </p:nvSpPr>
        <p:spPr>
          <a:xfrm>
            <a:off x="5348650" y="2544600"/>
            <a:ext cx="37236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700" u="sng">
                <a:solidFill>
                  <a:schemeClr val="accent5"/>
                </a:solidFill>
                <a:highlight>
                  <a:schemeClr val="lt1"/>
                </a:highlight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https://www.ufrgs.br/mnpef-cln/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3"/>
          <p:cNvSpPr txBox="1"/>
          <p:nvPr>
            <p:ph type="title"/>
          </p:nvPr>
        </p:nvSpPr>
        <p:spPr>
          <a:xfrm>
            <a:off x="179775" y="16350"/>
            <a:ext cx="87450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600"/>
              <a:t>Avaliações do MEC - Pós-graduação</a:t>
            </a:r>
            <a:endParaRPr b="1" sz="2600"/>
          </a:p>
        </p:txBody>
      </p:sp>
      <p:sp>
        <p:nvSpPr>
          <p:cNvPr id="364" name="Google Shape;364;p43"/>
          <p:cNvSpPr txBox="1"/>
          <p:nvPr/>
        </p:nvSpPr>
        <p:spPr>
          <a:xfrm>
            <a:off x="513225" y="1080525"/>
            <a:ext cx="4970400" cy="37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700">
                <a:solidFill>
                  <a:srgbClr val="666666"/>
                </a:solidFill>
                <a:highlight>
                  <a:srgbClr val="FFFFFF"/>
                </a:highlight>
              </a:rPr>
              <a:t>O curso de Mestrado em Dinâmicas Regionais e Desenvolvimento  (PGDREDES) Mestrado Nacional Profissional teve início em 15/08/2019  e foi considerado aprovado pela CAPES. </a:t>
            </a:r>
            <a:r>
              <a:rPr lang="pt-BR" sz="1500">
                <a:solidFill>
                  <a:srgbClr val="666666"/>
                </a:solidFill>
                <a:highlight>
                  <a:schemeClr val="lt1"/>
                </a:highlight>
              </a:rPr>
              <a:t>(fonte:</a:t>
            </a:r>
            <a:r>
              <a:rPr lang="pt-BR" sz="1500" u="sng">
                <a:solidFill>
                  <a:schemeClr val="accent5"/>
                </a:solidFill>
                <a:highlight>
                  <a:schemeClr val="lt1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https://sucupira.capes.gov.br/sucupira/public/consultas/coleta/programa/viewPrograma.jsf?popup=true&amp;id_programa=207885</a:t>
            </a:r>
            <a:r>
              <a:rPr lang="pt-BR" sz="1500">
                <a:solidFill>
                  <a:srgbClr val="666666"/>
                </a:solidFill>
                <a:highlight>
                  <a:schemeClr val="lt1"/>
                </a:highlight>
              </a:rPr>
              <a:t>)</a:t>
            </a:r>
            <a:endParaRPr sz="1700">
              <a:solidFill>
                <a:srgbClr val="666666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666666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700">
                <a:solidFill>
                  <a:srgbClr val="666666"/>
                </a:solidFill>
                <a:highlight>
                  <a:srgbClr val="FFFFFF"/>
                </a:highlight>
              </a:rPr>
              <a:t>A avaliação quadrienal foi atrasada pela pandemia </a:t>
            </a:r>
            <a:r>
              <a:rPr lang="pt-BR" sz="1500">
                <a:solidFill>
                  <a:srgbClr val="666666"/>
                </a:solidFill>
                <a:highlight>
                  <a:srgbClr val="FFFFFF"/>
                </a:highlight>
              </a:rPr>
              <a:t>(fonte: </a:t>
            </a:r>
            <a:r>
              <a:rPr lang="pt-BR" sz="1500" u="sng">
                <a:solidFill>
                  <a:schemeClr val="hlink"/>
                </a:solidFill>
                <a:highlight>
                  <a:srgbClr val="FFFFFF"/>
                </a:highlight>
                <a:hlinkClick r:id="rId4"/>
              </a:rPr>
              <a:t>https://www.gov.br/capes/pt-br/assuntos/noticias/capes-divulgara-os-resultados-parciais</a:t>
            </a:r>
            <a:r>
              <a:rPr lang="pt-BR" sz="1500">
                <a:solidFill>
                  <a:srgbClr val="666666"/>
                </a:solidFill>
                <a:highlight>
                  <a:srgbClr val="FFFFFF"/>
                </a:highlight>
              </a:rPr>
              <a:t>)</a:t>
            </a:r>
            <a:endParaRPr sz="1500">
              <a:solidFill>
                <a:srgbClr val="666666"/>
              </a:solidFill>
              <a:highlight>
                <a:srgbClr val="FFFFFF"/>
              </a:highlight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666666"/>
              </a:solidFill>
              <a:highlight>
                <a:srgbClr val="FFFFFF"/>
              </a:highlight>
            </a:endParaRPr>
          </a:p>
        </p:txBody>
      </p:sp>
      <p:sp>
        <p:nvSpPr>
          <p:cNvPr id="365" name="Google Shape;365;p4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66" name="Google Shape;366;p43"/>
          <p:cNvSpPr txBox="1"/>
          <p:nvPr/>
        </p:nvSpPr>
        <p:spPr>
          <a:xfrm>
            <a:off x="5983450" y="2842150"/>
            <a:ext cx="3007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u="sng">
                <a:solidFill>
                  <a:schemeClr val="hlink"/>
                </a:solidFill>
                <a:highlight>
                  <a:schemeClr val="lt1"/>
                </a:highlight>
                <a:hlinkClick r:id="rId5"/>
              </a:rPr>
              <a:t>https://www.ufrgs.br/pgdredes</a:t>
            </a:r>
            <a:endParaRPr sz="1300"/>
          </a:p>
        </p:txBody>
      </p:sp>
      <p:pic>
        <p:nvPicPr>
          <p:cNvPr id="367" name="Google Shape;367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05950" y="806750"/>
            <a:ext cx="1847700" cy="184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4"/>
          <p:cNvSpPr txBox="1"/>
          <p:nvPr>
            <p:ph type="title"/>
          </p:nvPr>
        </p:nvSpPr>
        <p:spPr>
          <a:xfrm>
            <a:off x="525150" y="509725"/>
            <a:ext cx="1807500" cy="20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4</a:t>
            </a:r>
            <a:r>
              <a:rPr lang="pt-BR"/>
              <a:t>.</a:t>
            </a:r>
            <a:endParaRPr/>
          </a:p>
        </p:txBody>
      </p:sp>
      <p:sp>
        <p:nvSpPr>
          <p:cNvPr id="373" name="Google Shape;373;p44"/>
          <p:cNvSpPr txBox="1"/>
          <p:nvPr>
            <p:ph idx="12" type="sldNum"/>
          </p:nvPr>
        </p:nvSpPr>
        <p:spPr>
          <a:xfrm>
            <a:off x="8054558" y="5097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74" name="Google Shape;374;p44"/>
          <p:cNvSpPr txBox="1"/>
          <p:nvPr>
            <p:ph idx="2" type="ctrTitle"/>
          </p:nvPr>
        </p:nvSpPr>
        <p:spPr>
          <a:xfrm>
            <a:off x="525150" y="2579575"/>
            <a:ext cx="8078100" cy="117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Como os discentes avaliam as disciplinas e os professores?</a:t>
            </a:r>
            <a:endParaRPr/>
          </a:p>
        </p:txBody>
      </p:sp>
      <p:pic>
        <p:nvPicPr>
          <p:cNvPr id="375" name="Google Shape;375;p44"/>
          <p:cNvPicPr preferRelativeResize="0"/>
          <p:nvPr/>
        </p:nvPicPr>
        <p:blipFill rotWithShape="1">
          <a:blip r:embed="rId3">
            <a:alphaModFix/>
          </a:blip>
          <a:srcRect b="59201" l="28961" r="36350" t="0"/>
          <a:stretch/>
        </p:blipFill>
        <p:spPr>
          <a:xfrm>
            <a:off x="7524453" y="1535725"/>
            <a:ext cx="1078798" cy="101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5"/>
          <p:cNvSpPr txBox="1"/>
          <p:nvPr>
            <p:ph type="title"/>
          </p:nvPr>
        </p:nvSpPr>
        <p:spPr>
          <a:xfrm>
            <a:off x="75" y="16350"/>
            <a:ext cx="9144000" cy="602700"/>
          </a:xfrm>
          <a:prstGeom prst="rect">
            <a:avLst/>
          </a:prstGeom>
          <a:solidFill>
            <a:srgbClr val="B02C20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SOBRE A AVALIAÇÃO DE GRADUAÇÃO</a:t>
            </a:r>
            <a:endParaRPr sz="2600"/>
          </a:p>
        </p:txBody>
      </p:sp>
      <p:sp>
        <p:nvSpPr>
          <p:cNvPr id="381" name="Google Shape;381;p45"/>
          <p:cNvSpPr txBox="1"/>
          <p:nvPr/>
        </p:nvSpPr>
        <p:spPr>
          <a:xfrm>
            <a:off x="150275" y="2228600"/>
            <a:ext cx="41178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Raleway"/>
              <a:buChar char="●"/>
            </a:pPr>
            <a:r>
              <a:rPr b="1" lang="pt-BR" sz="1500">
                <a:solidFill>
                  <a:srgbClr val="353535"/>
                </a:solidFill>
                <a:latin typeface="Raleway"/>
                <a:ea typeface="Raleway"/>
                <a:cs typeface="Raleway"/>
                <a:sym typeface="Raleway"/>
              </a:rPr>
              <a:t>É aplicado ao final de cada semestre e tem como respondentes os alunos dos cursos da UFRGS Litoral</a:t>
            </a:r>
            <a:endParaRPr b="1" sz="1500">
              <a:solidFill>
                <a:srgbClr val="35353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82" name="Google Shape;382;p45"/>
          <p:cNvSpPr txBox="1"/>
          <p:nvPr>
            <p:ph type="title"/>
          </p:nvPr>
        </p:nvSpPr>
        <p:spPr>
          <a:xfrm>
            <a:off x="150263" y="841100"/>
            <a:ext cx="4269900" cy="7572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353535"/>
                </a:solidFill>
                <a:latin typeface="Raleway"/>
                <a:ea typeface="Raleway"/>
                <a:cs typeface="Raleway"/>
                <a:sym typeface="Raleway"/>
              </a:rPr>
              <a:t>Avaliação dos Cursos de Graduação </a:t>
            </a:r>
            <a:endParaRPr sz="2000">
              <a:solidFill>
                <a:srgbClr val="000000"/>
              </a:solidFill>
            </a:endParaRPr>
          </a:p>
        </p:txBody>
      </p:sp>
      <p:grpSp>
        <p:nvGrpSpPr>
          <p:cNvPr id="383" name="Google Shape;383;p45"/>
          <p:cNvGrpSpPr/>
          <p:nvPr/>
        </p:nvGrpSpPr>
        <p:grpSpPr>
          <a:xfrm>
            <a:off x="1134000" y="3827450"/>
            <a:ext cx="6876000" cy="1101300"/>
            <a:chOff x="1369800" y="3840850"/>
            <a:chExt cx="6876000" cy="1101300"/>
          </a:xfrm>
        </p:grpSpPr>
        <p:pic>
          <p:nvPicPr>
            <p:cNvPr id="384" name="Google Shape;384;p45"/>
            <p:cNvPicPr preferRelativeResize="0"/>
            <p:nvPr/>
          </p:nvPicPr>
          <p:blipFill rotWithShape="1">
            <a:blip r:embed="rId3">
              <a:alphaModFix/>
            </a:blip>
            <a:srcRect b="4674" l="2933" r="2735" t="7943"/>
            <a:stretch/>
          </p:blipFill>
          <p:spPr>
            <a:xfrm>
              <a:off x="5447825" y="3964988"/>
              <a:ext cx="2416925" cy="798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5" name="Google Shape;385;p45"/>
            <p:cNvSpPr txBox="1"/>
            <p:nvPr/>
          </p:nvSpPr>
          <p:spPr>
            <a:xfrm>
              <a:off x="1387513" y="3934725"/>
              <a:ext cx="3912600" cy="85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11150" lvl="0" marL="457200" rtl="0" algn="just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300"/>
                <a:buFont typeface="Raleway"/>
                <a:buChar char="●"/>
              </a:pPr>
              <a:r>
                <a:rPr b="1" lang="pt-BR" sz="1300">
                  <a:solidFill>
                    <a:srgbClr val="353535"/>
                  </a:solidFill>
                  <a:latin typeface="Raleway"/>
                  <a:ea typeface="Raleway"/>
                  <a:cs typeface="Raleway"/>
                  <a:sym typeface="Raleway"/>
                </a:rPr>
                <a:t>Para a avaliação dos dois instrumentos, utiliza-se a mesma escala de avaliação recomendada pelo MEC: </a:t>
              </a:r>
              <a:endParaRPr/>
            </a:p>
          </p:txBody>
        </p:sp>
        <p:sp>
          <p:nvSpPr>
            <p:cNvPr id="386" name="Google Shape;386;p45"/>
            <p:cNvSpPr/>
            <p:nvPr/>
          </p:nvSpPr>
          <p:spPr>
            <a:xfrm>
              <a:off x="1369800" y="3840850"/>
              <a:ext cx="6876000" cy="1101300"/>
            </a:xfrm>
            <a:prstGeom prst="rect">
              <a:avLst/>
            </a:prstGeom>
            <a:noFill/>
            <a:ln cap="flat" cmpd="sng" w="9525">
              <a:solidFill>
                <a:srgbClr val="F4652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7" name="Google Shape;387;p4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88" name="Google Shape;388;p45"/>
          <p:cNvSpPr txBox="1"/>
          <p:nvPr/>
        </p:nvSpPr>
        <p:spPr>
          <a:xfrm>
            <a:off x="4572000" y="2043350"/>
            <a:ext cx="42699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Char char="●"/>
            </a:pPr>
            <a:r>
              <a:rPr b="1" lang="pt-BR">
                <a:solidFill>
                  <a:srgbClr val="353535"/>
                </a:solidFill>
                <a:latin typeface="Raleway"/>
                <a:ea typeface="Raleway"/>
                <a:cs typeface="Raleway"/>
                <a:sym typeface="Raleway"/>
              </a:rPr>
              <a:t>O questionário da </a:t>
            </a:r>
            <a:r>
              <a:rPr b="1" lang="pt-BR">
                <a:solidFill>
                  <a:srgbClr val="FF9900"/>
                </a:solidFill>
                <a:latin typeface="Raleway"/>
                <a:ea typeface="Raleway"/>
                <a:cs typeface="Raleway"/>
                <a:sym typeface="Raleway"/>
              </a:rPr>
              <a:t>Avaliação das Atividades de Ensino de Cursos de Graduação </a:t>
            </a:r>
            <a:r>
              <a:rPr b="1" lang="pt-BR">
                <a:solidFill>
                  <a:srgbClr val="353535"/>
                </a:solidFill>
                <a:latin typeface="Raleway"/>
                <a:ea typeface="Raleway"/>
                <a:cs typeface="Raleway"/>
                <a:sym typeface="Raleway"/>
              </a:rPr>
              <a:t>apresenta questões em quatro blocos: Professor, Tutoria, Técnica e Questões Gerais</a:t>
            </a:r>
            <a:endParaRPr b="1">
              <a:solidFill>
                <a:srgbClr val="35353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5353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Instrumentos de avaliação utilizados</a:t>
            </a:r>
            <a:endParaRPr/>
          </a:p>
        </p:txBody>
      </p:sp>
      <p:sp>
        <p:nvSpPr>
          <p:cNvPr id="394" name="Google Shape;394;p4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95" name="Google Shape;395;p46"/>
          <p:cNvSpPr txBox="1"/>
          <p:nvPr/>
        </p:nvSpPr>
        <p:spPr>
          <a:xfrm>
            <a:off x="364700" y="1051400"/>
            <a:ext cx="35673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Os instrumentos são elaborados pela</a:t>
            </a:r>
            <a:r>
              <a:rPr lang="pt-BR"/>
              <a:t> Comissão Própria de Avaliação (CPA) da UFRGS.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Estes e demais documentos relativos à Avaliação Institucional podem ser consultados na referência a seguir: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u="sng">
                <a:solidFill>
                  <a:schemeClr val="hlink"/>
                </a:solidFill>
                <a:hlinkClick r:id="rId3"/>
              </a:rPr>
              <a:t>https://www.ufrgs.br/naulitoral/instrumentos-vigentes-na-ufrgs-litoral/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CPA/UFRGS. Resoluções e Decisões – CPA. Disponível em: </a:t>
            </a:r>
            <a:r>
              <a:rPr lang="pt-BR" u="sng">
                <a:solidFill>
                  <a:schemeClr val="hlink"/>
                </a:solidFill>
                <a:hlinkClick r:id="rId4"/>
              </a:rPr>
              <a:t>https://www.ufrgs.br/avaliacao/resolucoes-e-decisoes/</a:t>
            </a:r>
            <a:r>
              <a:rPr lang="pt-BR"/>
              <a:t>. Acesso em: 03 de maio de 2022.</a:t>
            </a:r>
            <a:endParaRPr/>
          </a:p>
        </p:txBody>
      </p:sp>
      <p:pic>
        <p:nvPicPr>
          <p:cNvPr id="396" name="Google Shape;396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22050" y="757925"/>
            <a:ext cx="3883469" cy="421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7"/>
          <p:cNvSpPr txBox="1"/>
          <p:nvPr>
            <p:ph type="title"/>
          </p:nvPr>
        </p:nvSpPr>
        <p:spPr>
          <a:xfrm>
            <a:off x="179775" y="16350"/>
            <a:ext cx="97602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/>
              <a:t>MODIFICAÇÕES NOS INSTRUMENTOS DURANTE O ENSINO REMOTO</a:t>
            </a:r>
            <a:endParaRPr sz="2200"/>
          </a:p>
        </p:txBody>
      </p:sp>
      <p:sp>
        <p:nvSpPr>
          <p:cNvPr id="402" name="Google Shape;402;p47"/>
          <p:cNvSpPr txBox="1"/>
          <p:nvPr>
            <p:ph type="title"/>
          </p:nvPr>
        </p:nvSpPr>
        <p:spPr>
          <a:xfrm>
            <a:off x="5680625" y="2103966"/>
            <a:ext cx="3293400" cy="909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rgbClr val="353535"/>
                </a:solidFill>
                <a:latin typeface="Raleway"/>
                <a:ea typeface="Raleway"/>
                <a:cs typeface="Raleway"/>
                <a:sym typeface="Raleway"/>
              </a:rPr>
              <a:t>Autoavaliação Docente</a:t>
            </a:r>
            <a:endParaRPr b="1" sz="1600">
              <a:solidFill>
                <a:srgbClr val="35353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3" name="Google Shape;403;p47"/>
          <p:cNvSpPr txBox="1"/>
          <p:nvPr>
            <p:ph type="title"/>
          </p:nvPr>
        </p:nvSpPr>
        <p:spPr>
          <a:xfrm>
            <a:off x="169975" y="2103925"/>
            <a:ext cx="3293400" cy="9096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rgbClr val="353535"/>
                </a:solidFill>
                <a:latin typeface="Raleway"/>
                <a:ea typeface="Raleway"/>
                <a:cs typeface="Raleway"/>
                <a:sym typeface="Raleway"/>
              </a:rPr>
              <a:t>Avaliação dos Cursos de </a:t>
            </a:r>
            <a:endParaRPr b="1" sz="1600">
              <a:solidFill>
                <a:srgbClr val="35353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rgbClr val="353535"/>
                </a:solidFill>
                <a:latin typeface="Raleway"/>
                <a:ea typeface="Raleway"/>
                <a:cs typeface="Raleway"/>
                <a:sym typeface="Raleway"/>
              </a:rPr>
              <a:t>Graduação </a:t>
            </a:r>
            <a:endParaRPr sz="1600">
              <a:solidFill>
                <a:srgbClr val="000000"/>
              </a:solidFill>
            </a:endParaRPr>
          </a:p>
        </p:txBody>
      </p:sp>
      <p:sp>
        <p:nvSpPr>
          <p:cNvPr id="404" name="Google Shape;404;p4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cxnSp>
        <p:nvCxnSpPr>
          <p:cNvPr id="405" name="Google Shape;405;p47"/>
          <p:cNvCxnSpPr>
            <a:stCxn id="403" idx="0"/>
            <a:endCxn id="402" idx="0"/>
          </p:cNvCxnSpPr>
          <p:nvPr/>
        </p:nvCxnSpPr>
        <p:spPr>
          <a:xfrm flipH="1" rot="-5400000">
            <a:off x="4571725" y="-651125"/>
            <a:ext cx="600" cy="5510700"/>
          </a:xfrm>
          <a:prstGeom prst="bentConnector3">
            <a:avLst>
              <a:gd fmla="val -39687500" name="adj1"/>
            </a:avLst>
          </a:prstGeom>
          <a:noFill/>
          <a:ln cap="flat" cmpd="sng" w="19050">
            <a:solidFill>
              <a:srgbClr val="F4652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6" name="Google Shape;406;p47"/>
          <p:cNvSpPr txBox="1"/>
          <p:nvPr>
            <p:ph type="title"/>
          </p:nvPr>
        </p:nvSpPr>
        <p:spPr>
          <a:xfrm>
            <a:off x="1667575" y="1023513"/>
            <a:ext cx="5808900" cy="8253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353535"/>
                </a:solidFill>
                <a:latin typeface="Raleway"/>
                <a:ea typeface="Raleway"/>
                <a:cs typeface="Raleway"/>
                <a:sym typeface="Raleway"/>
              </a:rPr>
              <a:t>ENSINO REMOTO EMERGENCIAL</a:t>
            </a:r>
            <a:endParaRPr b="1">
              <a:solidFill>
                <a:srgbClr val="35353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rgbClr val="353535"/>
                </a:solidFill>
                <a:latin typeface="Raleway"/>
                <a:ea typeface="Raleway"/>
                <a:cs typeface="Raleway"/>
                <a:sym typeface="Raleway"/>
              </a:rPr>
              <a:t>MUDANÇAS NA ESTRUTURA DOS INSTRUMENTOS DURANTE O PERÍODO QUE VIGOROU ENTRE 2020/1 E 2021/2</a:t>
            </a:r>
            <a:endParaRPr b="1" sz="1400">
              <a:solidFill>
                <a:srgbClr val="35353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7" name="Google Shape;407;p47"/>
          <p:cNvSpPr txBox="1"/>
          <p:nvPr>
            <p:ph type="title"/>
          </p:nvPr>
        </p:nvSpPr>
        <p:spPr>
          <a:xfrm>
            <a:off x="169975" y="3013575"/>
            <a:ext cx="3293400" cy="1106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rgbClr val="353535"/>
                </a:solidFill>
                <a:latin typeface="Raleway"/>
                <a:ea typeface="Raleway"/>
                <a:cs typeface="Raleway"/>
                <a:sym typeface="Raleway"/>
              </a:rPr>
              <a:t>Aumento no número de questões</a:t>
            </a:r>
            <a:endParaRPr sz="1400">
              <a:solidFill>
                <a:srgbClr val="35353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35353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rgbClr val="353535"/>
                </a:solidFill>
                <a:latin typeface="Raleway"/>
                <a:ea typeface="Raleway"/>
                <a:cs typeface="Raleway"/>
                <a:sym typeface="Raleway"/>
              </a:rPr>
              <a:t>20 questões </a:t>
            </a:r>
            <a:r>
              <a:rPr b="1" lang="pt-BR" sz="1400">
                <a:solidFill>
                  <a:srgbClr val="353535"/>
                </a:solidFill>
                <a:latin typeface="Raleway"/>
                <a:ea typeface="Raleway"/>
                <a:cs typeface="Raleway"/>
                <a:sym typeface="Raleway"/>
              </a:rPr>
              <a:t>→</a:t>
            </a:r>
            <a:r>
              <a:rPr lang="pt-BR" sz="1400">
                <a:solidFill>
                  <a:srgbClr val="353535"/>
                </a:solidFill>
                <a:latin typeface="Raleway"/>
                <a:ea typeface="Raleway"/>
                <a:cs typeface="Raleway"/>
                <a:sym typeface="Raleway"/>
              </a:rPr>
              <a:t> 24 questões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408" name="Google Shape;408;p47"/>
          <p:cNvSpPr txBox="1"/>
          <p:nvPr>
            <p:ph type="title"/>
          </p:nvPr>
        </p:nvSpPr>
        <p:spPr>
          <a:xfrm>
            <a:off x="5680625" y="3013575"/>
            <a:ext cx="3293400" cy="1106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rgbClr val="353535"/>
                </a:solidFill>
                <a:latin typeface="Raleway"/>
                <a:ea typeface="Raleway"/>
                <a:cs typeface="Raleway"/>
                <a:sym typeface="Raleway"/>
              </a:rPr>
              <a:t>Adaptações em algumas das </a:t>
            </a:r>
            <a:endParaRPr sz="1400">
              <a:solidFill>
                <a:srgbClr val="35353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rgbClr val="353535"/>
                </a:solidFill>
                <a:latin typeface="Raleway"/>
                <a:ea typeface="Raleway"/>
                <a:cs typeface="Raleway"/>
                <a:sym typeface="Raleway"/>
              </a:rPr>
              <a:t>20 questões presentes no instrumento</a:t>
            </a:r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48"/>
          <p:cNvSpPr txBox="1"/>
          <p:nvPr>
            <p:ph type="title"/>
          </p:nvPr>
        </p:nvSpPr>
        <p:spPr>
          <a:xfrm>
            <a:off x="98250" y="-76200"/>
            <a:ext cx="9711000" cy="87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PARTICIPAÇÃO DE DISCENTES NA AVALIAÇÃO: UFRGS GERAL E CAMPUS LITORAL</a:t>
            </a:r>
            <a:endParaRPr b="1"/>
          </a:p>
        </p:txBody>
      </p:sp>
      <p:sp>
        <p:nvSpPr>
          <p:cNvPr id="414" name="Google Shape;414;p4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415" name="Google Shape;415;p48"/>
          <p:cNvSpPr/>
          <p:nvPr/>
        </p:nvSpPr>
        <p:spPr>
          <a:xfrm>
            <a:off x="403750" y="4273875"/>
            <a:ext cx="8004900" cy="6765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700">
                <a:solidFill>
                  <a:schemeClr val="lt1"/>
                </a:solidFill>
              </a:rPr>
              <a:t>A participação na avaliação (medida pelo percentual de respondentes) é maior no litoral do que na UFRGS como um todo.</a:t>
            </a:r>
            <a:endParaRPr b="1" sz="1700">
              <a:solidFill>
                <a:schemeClr val="lt1"/>
              </a:solidFill>
            </a:endParaRPr>
          </a:p>
        </p:txBody>
      </p:sp>
      <p:pic>
        <p:nvPicPr>
          <p:cNvPr id="416" name="Google Shape;416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6200"/>
            <a:ext cx="8004900" cy="31752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49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COMPARAÇÃO ENTRE NOTAS DA UFRGS GERAL e UFRGS LITORAL: </a:t>
            </a:r>
            <a:r>
              <a:rPr b="1" lang="pt-BR" sz="1700">
                <a:latin typeface="Arial"/>
                <a:ea typeface="Arial"/>
                <a:cs typeface="Arial"/>
                <a:sym typeface="Arial"/>
              </a:rPr>
              <a:t>Avaliação do docente pelo discente</a:t>
            </a:r>
            <a:endParaRPr b="1"/>
          </a:p>
        </p:txBody>
      </p:sp>
      <p:sp>
        <p:nvSpPr>
          <p:cNvPr id="422" name="Google Shape;422;p4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423" name="Google Shape;423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02125"/>
            <a:ext cx="8839200" cy="3506216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49"/>
          <p:cNvSpPr/>
          <p:nvPr/>
        </p:nvSpPr>
        <p:spPr>
          <a:xfrm>
            <a:off x="403750" y="4616850"/>
            <a:ext cx="8261400" cy="333600"/>
          </a:xfrm>
          <a:prstGeom prst="trapezoid">
            <a:avLst>
              <a:gd fmla="val 25000" name="adj"/>
            </a:avLst>
          </a:prstGeom>
          <a:solidFill>
            <a:srgbClr val="35353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700">
                <a:solidFill>
                  <a:schemeClr val="lt1"/>
                </a:solidFill>
              </a:rPr>
              <a:t>Notas da UFRGS Litoral são mais elevadas que as da UFRGS como um todo.</a:t>
            </a:r>
            <a:endParaRPr b="1" sz="17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50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Médias gerais das notas de Avaliação do Docente pelo discente (2016/2 - 2021/2)</a:t>
            </a:r>
            <a:endParaRPr/>
          </a:p>
        </p:txBody>
      </p:sp>
      <p:sp>
        <p:nvSpPr>
          <p:cNvPr id="430" name="Google Shape;430;p5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431" name="Google Shape;431;p50"/>
          <p:cNvPicPr preferRelativeResize="0"/>
          <p:nvPr/>
        </p:nvPicPr>
        <p:blipFill rotWithShape="1">
          <a:blip r:embed="rId3">
            <a:alphaModFix/>
          </a:blip>
          <a:srcRect b="0" l="2571" r="9377" t="14471"/>
          <a:stretch/>
        </p:blipFill>
        <p:spPr>
          <a:xfrm>
            <a:off x="110925" y="739625"/>
            <a:ext cx="8801250" cy="339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50"/>
          <p:cNvPicPr preferRelativeResize="0"/>
          <p:nvPr/>
        </p:nvPicPr>
        <p:blipFill rotWithShape="1">
          <a:blip r:embed="rId3">
            <a:alphaModFix/>
          </a:blip>
          <a:srcRect b="31624" l="90550" r="2387" t="33734"/>
          <a:stretch/>
        </p:blipFill>
        <p:spPr>
          <a:xfrm>
            <a:off x="176450" y="3145138"/>
            <a:ext cx="624276" cy="1214625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50"/>
          <p:cNvSpPr txBox="1"/>
          <p:nvPr/>
        </p:nvSpPr>
        <p:spPr>
          <a:xfrm>
            <a:off x="1350350" y="3950550"/>
            <a:ext cx="60936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As notas variam sempre entre 4 e 5, o que significa que são excelentes notas (em uma escala de 1 a 5).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1200">
                <a:latin typeface="Roboto"/>
                <a:ea typeface="Roboto"/>
                <a:cs typeface="Roboto"/>
                <a:sym typeface="Roboto"/>
              </a:rPr>
            </a:br>
            <a:r>
              <a:rPr lang="pt-BR" sz="1200">
                <a:latin typeface="Roboto"/>
                <a:ea typeface="Roboto"/>
                <a:cs typeface="Roboto"/>
                <a:sym typeface="Roboto"/>
              </a:rPr>
              <a:t>Notas mais baixas (próximas de 4) representam casos isolados e pontuais, como: Engenharia de Gestão de Energia (2018-1) e Geografia (2021-1 e 2). 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51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Avaliação do docente pelo discente: Campus Litoral Norte - Total</a:t>
            </a:r>
            <a:endParaRPr/>
          </a:p>
        </p:txBody>
      </p:sp>
      <p:sp>
        <p:nvSpPr>
          <p:cNvPr id="439" name="Google Shape;439;p5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graphicFrame>
        <p:nvGraphicFramePr>
          <p:cNvPr id="440" name="Google Shape;440;p51"/>
          <p:cNvGraphicFramePr/>
          <p:nvPr/>
        </p:nvGraphicFramePr>
        <p:xfrm>
          <a:off x="271050" y="619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{26F1D69B-EA51-4518-918F-95DF87E2CA02}</a:tableStyleId>
              </a:tblPr>
              <a:tblGrid>
                <a:gridCol w="2063125"/>
                <a:gridCol w="2063125"/>
                <a:gridCol w="2063125"/>
                <a:gridCol w="2063125"/>
              </a:tblGrid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Semestre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Média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Desvio Padrão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 Respondentes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2016-2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0,83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33,62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2017-1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0,69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45,15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2017-2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0,71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49,05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2018-1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0,84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59,23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2018-2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55,56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2019-1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0,72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49,34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2019-2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0,76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41,58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2020-1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4,81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0,64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42,31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2020-2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0,77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43,35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0,85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34,89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4,85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0,56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32,59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52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Avaliação do docente pelo discente: Ciências Biológicas</a:t>
            </a:r>
            <a:endParaRPr/>
          </a:p>
        </p:txBody>
      </p:sp>
      <p:sp>
        <p:nvSpPr>
          <p:cNvPr id="446" name="Google Shape;446;p5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graphicFrame>
        <p:nvGraphicFramePr>
          <p:cNvPr id="447" name="Google Shape;447;p52"/>
          <p:cNvGraphicFramePr/>
          <p:nvPr/>
        </p:nvGraphicFramePr>
        <p:xfrm>
          <a:off x="271050" y="619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{26F1D69B-EA51-4518-918F-95DF87E2CA02}</a:tableStyleId>
              </a:tblPr>
              <a:tblGrid>
                <a:gridCol w="2063125"/>
                <a:gridCol w="2063125"/>
                <a:gridCol w="2063125"/>
                <a:gridCol w="2063125"/>
              </a:tblGrid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Semestre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Média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Desvio Padrão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 Respondentes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2016-2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4,53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1,05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35,21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2017-1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4,57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0,94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61,54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2017-2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0,79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23,48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2018-1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0,79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30,37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2018-2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0,92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43,65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2019-1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0,85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37,3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2019-2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0,76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32,2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2020-1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0,82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39,83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2020-2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0,84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41,58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0,76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29,13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4,82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0,59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25,49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53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Avaliação do docente pelo discente: </a:t>
            </a:r>
            <a:r>
              <a:rPr lang="pt-BR"/>
              <a:t>Interdisciplinar em Ciência e Tecnologia</a:t>
            </a:r>
            <a:endParaRPr/>
          </a:p>
        </p:txBody>
      </p:sp>
      <p:sp>
        <p:nvSpPr>
          <p:cNvPr id="453" name="Google Shape;453;p5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graphicFrame>
        <p:nvGraphicFramePr>
          <p:cNvPr id="454" name="Google Shape;454;p53"/>
          <p:cNvGraphicFramePr/>
          <p:nvPr/>
        </p:nvGraphicFramePr>
        <p:xfrm>
          <a:off x="271050" y="619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{26F1D69B-EA51-4518-918F-95DF87E2CA02}</a:tableStyleId>
              </a:tblPr>
              <a:tblGrid>
                <a:gridCol w="2063125"/>
                <a:gridCol w="2063125"/>
                <a:gridCol w="2063125"/>
                <a:gridCol w="2063125"/>
              </a:tblGrid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Semestre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Média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Desvio Padrão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 Respondentes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2016-2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0,82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46,36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2017-1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0,68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53,73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2017-2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0,79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61,26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2018-1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0,89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68,8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2018-2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4,58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63,71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2019-1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0,73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55,17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2019-2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0,84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48,46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2020-1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2020-2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0,84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41,58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0,85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38,18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4,89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0,49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35,71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54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Avaliação do docente pelo discente: </a:t>
            </a:r>
            <a:r>
              <a:rPr lang="pt-BR"/>
              <a:t>Educação do Campo</a:t>
            </a:r>
            <a:endParaRPr/>
          </a:p>
        </p:txBody>
      </p:sp>
      <p:sp>
        <p:nvSpPr>
          <p:cNvPr id="460" name="Google Shape;460;p5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graphicFrame>
        <p:nvGraphicFramePr>
          <p:cNvPr id="461" name="Google Shape;461;p54"/>
          <p:cNvGraphicFramePr/>
          <p:nvPr/>
        </p:nvGraphicFramePr>
        <p:xfrm>
          <a:off x="271050" y="619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{26F1D69B-EA51-4518-918F-95DF87E2CA02}</a:tableStyleId>
              </a:tblPr>
              <a:tblGrid>
                <a:gridCol w="2063125"/>
                <a:gridCol w="2063125"/>
                <a:gridCol w="2063125"/>
                <a:gridCol w="2063125"/>
              </a:tblGrid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Semestre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Média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Desvio Padrão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 Respondentes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2016-2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0,84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21,85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2017-1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0,71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34,31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2017-2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4,82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0,59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34,07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2018-1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4,88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0,43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43,9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2018-2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4,85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0,53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32,31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2019-1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0,58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45,16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2019-2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4,94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0,18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22,73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2020-1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2020-2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0,64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27,27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0,42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23,08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4,95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0,39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23,81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55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Avaliação do docente pelo discente: </a:t>
            </a:r>
            <a:r>
              <a:rPr lang="pt-BR"/>
              <a:t>Desenvolvimento Regional</a:t>
            </a:r>
            <a:endParaRPr/>
          </a:p>
        </p:txBody>
      </p:sp>
      <p:sp>
        <p:nvSpPr>
          <p:cNvPr id="467" name="Google Shape;467;p5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graphicFrame>
        <p:nvGraphicFramePr>
          <p:cNvPr id="468" name="Google Shape;468;p55"/>
          <p:cNvGraphicFramePr/>
          <p:nvPr/>
        </p:nvGraphicFramePr>
        <p:xfrm>
          <a:off x="271050" y="619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{26F1D69B-EA51-4518-918F-95DF87E2CA02}</a:tableStyleId>
              </a:tblPr>
              <a:tblGrid>
                <a:gridCol w="2063125"/>
                <a:gridCol w="2063125"/>
                <a:gridCol w="2063125"/>
                <a:gridCol w="2063125"/>
              </a:tblGrid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Semestre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Média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Desvio Padrão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 Respondentes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2018-1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4,95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0,24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2018-2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2019-1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2019-2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2020-1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2020-2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4,97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0,21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28,57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4,95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0,39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23,81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5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Avaliação do docente pelo discente: </a:t>
            </a:r>
            <a:r>
              <a:rPr lang="pt-BR"/>
              <a:t>Engenharia de Gestão de Energia</a:t>
            </a:r>
            <a:endParaRPr/>
          </a:p>
        </p:txBody>
      </p:sp>
      <p:sp>
        <p:nvSpPr>
          <p:cNvPr id="474" name="Google Shape;474;p5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graphicFrame>
        <p:nvGraphicFramePr>
          <p:cNvPr id="475" name="Google Shape;475;p56"/>
          <p:cNvGraphicFramePr/>
          <p:nvPr/>
        </p:nvGraphicFramePr>
        <p:xfrm>
          <a:off x="271050" y="619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{26F1D69B-EA51-4518-918F-95DF87E2CA02}</a:tableStyleId>
              </a:tblPr>
              <a:tblGrid>
                <a:gridCol w="2063125"/>
                <a:gridCol w="2063125"/>
                <a:gridCol w="2063125"/>
                <a:gridCol w="2063125"/>
              </a:tblGrid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Semestre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Média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Desvio Padrão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 Respondentes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2018-1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1,47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57,14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2018-2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0,77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2019-1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0,86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73,33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2019-2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0,88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78,95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2020-1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2020-2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0,83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62,5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4,84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0,52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33,33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57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Avaliação do docente pelo discente: </a:t>
            </a:r>
            <a:r>
              <a:rPr lang="pt-BR"/>
              <a:t>Engenharia de Serviços</a:t>
            </a:r>
            <a:endParaRPr/>
          </a:p>
        </p:txBody>
      </p:sp>
      <p:sp>
        <p:nvSpPr>
          <p:cNvPr id="481" name="Google Shape;481;p5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graphicFrame>
        <p:nvGraphicFramePr>
          <p:cNvPr id="482" name="Google Shape;482;p57"/>
          <p:cNvGraphicFramePr/>
          <p:nvPr/>
        </p:nvGraphicFramePr>
        <p:xfrm>
          <a:off x="271050" y="619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{26F1D69B-EA51-4518-918F-95DF87E2CA02}</a:tableStyleId>
              </a:tblPr>
              <a:tblGrid>
                <a:gridCol w="2063125"/>
                <a:gridCol w="2063125"/>
                <a:gridCol w="2063125"/>
                <a:gridCol w="2063125"/>
              </a:tblGrid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Semestre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Média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Desvio Padrão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 Respondentes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2018-1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4,93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0,41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57,14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2018-2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0,51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2019-1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4,95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0,28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2019-2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4,96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0,25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33,33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2020-1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2020-2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0,84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41,58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4,94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0,34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36,36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58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Avaliação do docente pelo discente: Geografia</a:t>
            </a:r>
            <a:endParaRPr/>
          </a:p>
        </p:txBody>
      </p:sp>
      <p:sp>
        <p:nvSpPr>
          <p:cNvPr id="488" name="Google Shape;488;p5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graphicFrame>
        <p:nvGraphicFramePr>
          <p:cNvPr id="489" name="Google Shape;489;p58"/>
          <p:cNvGraphicFramePr/>
          <p:nvPr/>
        </p:nvGraphicFramePr>
        <p:xfrm>
          <a:off x="271050" y="619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{26F1D69B-EA51-4518-918F-95DF87E2CA02}</a:tableStyleId>
              </a:tblPr>
              <a:tblGrid>
                <a:gridCol w="2063125"/>
                <a:gridCol w="2063125"/>
                <a:gridCol w="2063125"/>
                <a:gridCol w="2063125"/>
              </a:tblGrid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Semestre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Média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Desvio Padrão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 Respondentes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2018-1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0,91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2018-2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4,86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0,45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57,14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2019-1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4,88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0,63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28,57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2019-2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0,75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2020-1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2020-2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0,98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4,26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1,39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4,43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1,19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59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Avaliação do docente pelo discente: Pedagogia EAD</a:t>
            </a:r>
            <a:endParaRPr/>
          </a:p>
        </p:txBody>
      </p:sp>
      <p:sp>
        <p:nvSpPr>
          <p:cNvPr id="495" name="Google Shape;495;p5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graphicFrame>
        <p:nvGraphicFramePr>
          <p:cNvPr id="496" name="Google Shape;496;p59"/>
          <p:cNvGraphicFramePr/>
          <p:nvPr/>
        </p:nvGraphicFramePr>
        <p:xfrm>
          <a:off x="271050" y="1078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{26F1D69B-EA51-4518-918F-95DF87E2CA02}</a:tableStyleId>
              </a:tblPr>
              <a:tblGrid>
                <a:gridCol w="2063125"/>
                <a:gridCol w="2063125"/>
                <a:gridCol w="2063125"/>
                <a:gridCol w="2063125"/>
              </a:tblGrid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Semestre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Média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Desvio Padrão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 Respondentes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2018-2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4,85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0,43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32,79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2019-1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4,51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0,89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17,72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2019-2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4,52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23,25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2020-1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0,76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15,96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2020-2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0,61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22,87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0,61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13,26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0,79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17,68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60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Avaliação do docente pelo discente: Ciências Sociais EAD</a:t>
            </a:r>
            <a:endParaRPr/>
          </a:p>
        </p:txBody>
      </p:sp>
      <p:sp>
        <p:nvSpPr>
          <p:cNvPr id="502" name="Google Shape;502;p6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graphicFrame>
        <p:nvGraphicFramePr>
          <p:cNvPr id="503" name="Google Shape;503;p60"/>
          <p:cNvGraphicFramePr/>
          <p:nvPr/>
        </p:nvGraphicFramePr>
        <p:xfrm>
          <a:off x="271050" y="1078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{26F1D69B-EA51-4518-918F-95DF87E2CA02}</a:tableStyleId>
              </a:tblPr>
              <a:tblGrid>
                <a:gridCol w="2063125"/>
                <a:gridCol w="2063125"/>
                <a:gridCol w="2063125"/>
                <a:gridCol w="2063125"/>
              </a:tblGrid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Semestre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Média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Desvio Padrão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 Respondentes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2018-2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4,89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0,41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20,63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2019-1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4,58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0,84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19,38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2019-2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4,53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0,89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2020-1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4,86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0,46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2020-2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4,85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0,45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4,98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0,11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13,7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4,99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0,14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20,83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61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Avaliação do docente pelo discente: Geografia EAD</a:t>
            </a:r>
            <a:endParaRPr/>
          </a:p>
        </p:txBody>
      </p:sp>
      <p:sp>
        <p:nvSpPr>
          <p:cNvPr id="509" name="Google Shape;509;p6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graphicFrame>
        <p:nvGraphicFramePr>
          <p:cNvPr id="510" name="Google Shape;510;p61"/>
          <p:cNvGraphicFramePr/>
          <p:nvPr/>
        </p:nvGraphicFramePr>
        <p:xfrm>
          <a:off x="271050" y="1078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{26F1D69B-EA51-4518-918F-95DF87E2CA02}</a:tableStyleId>
              </a:tblPr>
              <a:tblGrid>
                <a:gridCol w="2063125"/>
                <a:gridCol w="2063125"/>
                <a:gridCol w="2063125"/>
                <a:gridCol w="2063125"/>
              </a:tblGrid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Semestre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Média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Desvio Padrão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 Respondentes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2018-2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4,84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0,42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17,83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2019-1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4,56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0,95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15,32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2019-2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0,65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27,74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2020-1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4,86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0,46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34,92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2020-2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4,93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23,81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4,85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0,44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27,42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4,82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0,55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20,97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62"/>
          <p:cNvSpPr txBox="1"/>
          <p:nvPr>
            <p:ph type="title"/>
          </p:nvPr>
        </p:nvSpPr>
        <p:spPr>
          <a:xfrm>
            <a:off x="525150" y="509725"/>
            <a:ext cx="1807500" cy="20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5</a:t>
            </a:r>
            <a:r>
              <a:rPr lang="pt-BR"/>
              <a:t>.</a:t>
            </a:r>
            <a:endParaRPr/>
          </a:p>
        </p:txBody>
      </p:sp>
      <p:sp>
        <p:nvSpPr>
          <p:cNvPr id="516" name="Google Shape;516;p62"/>
          <p:cNvSpPr txBox="1"/>
          <p:nvPr>
            <p:ph idx="12" type="sldNum"/>
          </p:nvPr>
        </p:nvSpPr>
        <p:spPr>
          <a:xfrm>
            <a:off x="8054558" y="5097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17" name="Google Shape;517;p62"/>
          <p:cNvSpPr txBox="1"/>
          <p:nvPr>
            <p:ph idx="2" type="ctrTitle"/>
          </p:nvPr>
        </p:nvSpPr>
        <p:spPr>
          <a:xfrm>
            <a:off x="525150" y="2579575"/>
            <a:ext cx="8078100" cy="117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Como os docentes se autoavaliam?</a:t>
            </a:r>
            <a:endParaRPr/>
          </a:p>
        </p:txBody>
      </p:sp>
      <p:pic>
        <p:nvPicPr>
          <p:cNvPr id="518" name="Google Shape;518;p62"/>
          <p:cNvPicPr preferRelativeResize="0"/>
          <p:nvPr/>
        </p:nvPicPr>
        <p:blipFill rotWithShape="1">
          <a:blip r:embed="rId3">
            <a:alphaModFix/>
          </a:blip>
          <a:srcRect b="59201" l="28961" r="36350" t="0"/>
          <a:stretch/>
        </p:blipFill>
        <p:spPr>
          <a:xfrm>
            <a:off x="7524453" y="1535725"/>
            <a:ext cx="1078798" cy="101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63"/>
          <p:cNvSpPr txBox="1"/>
          <p:nvPr>
            <p:ph type="title"/>
          </p:nvPr>
        </p:nvSpPr>
        <p:spPr>
          <a:xfrm>
            <a:off x="75" y="16350"/>
            <a:ext cx="9144000" cy="602700"/>
          </a:xfrm>
          <a:prstGeom prst="rect">
            <a:avLst/>
          </a:prstGeom>
          <a:solidFill>
            <a:srgbClr val="B02C20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SOBRE A AVALIAÇÃO DE GRADUAÇÃO</a:t>
            </a:r>
            <a:endParaRPr sz="2600"/>
          </a:p>
        </p:txBody>
      </p:sp>
      <p:sp>
        <p:nvSpPr>
          <p:cNvPr id="524" name="Google Shape;524;p63"/>
          <p:cNvSpPr txBox="1"/>
          <p:nvPr/>
        </p:nvSpPr>
        <p:spPr>
          <a:xfrm>
            <a:off x="150275" y="1530825"/>
            <a:ext cx="4269900" cy="21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Raleway"/>
              <a:buChar char="●"/>
            </a:pPr>
            <a:r>
              <a:rPr b="1" lang="pt-BR" sz="1700">
                <a:solidFill>
                  <a:srgbClr val="353535"/>
                </a:solidFill>
                <a:latin typeface="Raleway"/>
                <a:ea typeface="Raleway"/>
                <a:cs typeface="Raleway"/>
                <a:sym typeface="Raleway"/>
              </a:rPr>
              <a:t>É aplicado ao final de cada semestre e tem como respondentes os professores dos cursos na UFRGS Litoral;</a:t>
            </a:r>
            <a:endParaRPr b="1" sz="1700">
              <a:solidFill>
                <a:srgbClr val="35353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25" name="Google Shape;525;p63"/>
          <p:cNvSpPr txBox="1"/>
          <p:nvPr>
            <p:ph type="title"/>
          </p:nvPr>
        </p:nvSpPr>
        <p:spPr>
          <a:xfrm>
            <a:off x="2307225" y="696338"/>
            <a:ext cx="4269900" cy="7572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rgbClr val="353535"/>
                </a:solidFill>
                <a:latin typeface="Raleway"/>
                <a:ea typeface="Raleway"/>
                <a:cs typeface="Raleway"/>
                <a:sym typeface="Raleway"/>
              </a:rPr>
              <a:t>Autoavaliação Docente</a:t>
            </a:r>
            <a:endParaRPr b="1" sz="2000">
              <a:solidFill>
                <a:srgbClr val="35353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26" name="Google Shape;526;p63"/>
          <p:cNvSpPr txBox="1"/>
          <p:nvPr/>
        </p:nvSpPr>
        <p:spPr>
          <a:xfrm>
            <a:off x="4684250" y="1530825"/>
            <a:ext cx="4269900" cy="21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Raleway"/>
              <a:buChar char="●"/>
            </a:pPr>
            <a:r>
              <a:rPr b="1" lang="pt-BR" sz="1500">
                <a:solidFill>
                  <a:srgbClr val="353535"/>
                </a:solidFill>
                <a:latin typeface="Raleway"/>
                <a:ea typeface="Raleway"/>
                <a:cs typeface="Raleway"/>
                <a:sym typeface="Raleway"/>
              </a:rPr>
              <a:t>O questionário da </a:t>
            </a:r>
            <a:r>
              <a:rPr b="1" lang="pt-BR" sz="1500">
                <a:solidFill>
                  <a:srgbClr val="FF9900"/>
                </a:solidFill>
                <a:latin typeface="Raleway"/>
                <a:ea typeface="Raleway"/>
                <a:cs typeface="Raleway"/>
                <a:sym typeface="Raleway"/>
              </a:rPr>
              <a:t>autoavaliação Docente</a:t>
            </a:r>
            <a:r>
              <a:rPr b="1" lang="pt-BR" sz="1500">
                <a:solidFill>
                  <a:srgbClr val="353535"/>
                </a:solidFill>
                <a:latin typeface="Raleway"/>
                <a:ea typeface="Raleway"/>
                <a:cs typeface="Raleway"/>
                <a:sym typeface="Raleway"/>
              </a:rPr>
              <a:t> é composto, desde 2019/2, por 20 questões. Anteriormente, o instrumento apresentava 16 questões.</a:t>
            </a:r>
            <a:endParaRPr b="1" sz="1500">
              <a:solidFill>
                <a:srgbClr val="353535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35353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527" name="Google Shape;527;p63"/>
          <p:cNvGrpSpPr/>
          <p:nvPr/>
        </p:nvGrpSpPr>
        <p:grpSpPr>
          <a:xfrm>
            <a:off x="1134000" y="3827450"/>
            <a:ext cx="6876000" cy="1101300"/>
            <a:chOff x="1369800" y="3840850"/>
            <a:chExt cx="6876000" cy="1101300"/>
          </a:xfrm>
        </p:grpSpPr>
        <p:pic>
          <p:nvPicPr>
            <p:cNvPr id="528" name="Google Shape;528;p63"/>
            <p:cNvPicPr preferRelativeResize="0"/>
            <p:nvPr/>
          </p:nvPicPr>
          <p:blipFill rotWithShape="1">
            <a:blip r:embed="rId3">
              <a:alphaModFix/>
            </a:blip>
            <a:srcRect b="4674" l="2933" r="2735" t="7943"/>
            <a:stretch/>
          </p:blipFill>
          <p:spPr>
            <a:xfrm>
              <a:off x="5447825" y="3964988"/>
              <a:ext cx="2416925" cy="798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9" name="Google Shape;529;p63"/>
            <p:cNvSpPr txBox="1"/>
            <p:nvPr/>
          </p:nvSpPr>
          <p:spPr>
            <a:xfrm>
              <a:off x="1387513" y="3934725"/>
              <a:ext cx="3912600" cy="85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11150" lvl="0" marL="457200" rtl="0" algn="just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300"/>
                <a:buFont typeface="Raleway"/>
                <a:buChar char="●"/>
              </a:pPr>
              <a:r>
                <a:rPr b="1" lang="pt-BR" sz="1300">
                  <a:solidFill>
                    <a:srgbClr val="353535"/>
                  </a:solidFill>
                  <a:latin typeface="Raleway"/>
                  <a:ea typeface="Raleway"/>
                  <a:cs typeface="Raleway"/>
                  <a:sym typeface="Raleway"/>
                </a:rPr>
                <a:t>Para a avaliação dos dois instrumentos, utiliza-se a mesma escala de avaliação recomendada pelo MEC: </a:t>
              </a:r>
              <a:endParaRPr/>
            </a:p>
          </p:txBody>
        </p:sp>
        <p:sp>
          <p:nvSpPr>
            <p:cNvPr id="530" name="Google Shape;530;p63"/>
            <p:cNvSpPr/>
            <p:nvPr/>
          </p:nvSpPr>
          <p:spPr>
            <a:xfrm>
              <a:off x="1369800" y="3840850"/>
              <a:ext cx="6876000" cy="1101300"/>
            </a:xfrm>
            <a:prstGeom prst="rect">
              <a:avLst/>
            </a:prstGeom>
            <a:noFill/>
            <a:ln cap="flat" cmpd="sng" w="9525">
              <a:solidFill>
                <a:srgbClr val="F4652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1" name="Google Shape;531;p6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64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Instrumentos de avaliação utilizados</a:t>
            </a:r>
            <a:endParaRPr/>
          </a:p>
        </p:txBody>
      </p:sp>
      <p:sp>
        <p:nvSpPr>
          <p:cNvPr id="537" name="Google Shape;537;p6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38" name="Google Shape;538;p64"/>
          <p:cNvSpPr txBox="1"/>
          <p:nvPr/>
        </p:nvSpPr>
        <p:spPr>
          <a:xfrm>
            <a:off x="364700" y="1051400"/>
            <a:ext cx="35673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Os instrumentos são elaborados pela Comissão Própria de Avaliação (CPA) da UFRGS.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Estes e demais documentos relativos à Avaliação Institucional podem ser consultados na referência a seguir: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u="sng">
                <a:solidFill>
                  <a:schemeClr val="hlink"/>
                </a:solidFill>
                <a:hlinkClick r:id="rId3"/>
              </a:rPr>
              <a:t>https://www.ufrgs.br/naulitoral/instrumentos-vigentes-na-ufrgs-litoral/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CPA/UFRGS. Resoluções e Decisões – CPA. Disponível em: </a:t>
            </a:r>
            <a:r>
              <a:rPr lang="pt-BR" u="sng">
                <a:solidFill>
                  <a:schemeClr val="hlink"/>
                </a:solidFill>
                <a:hlinkClick r:id="rId4"/>
              </a:rPr>
              <a:t>https://www.ufrgs.br/avaliacao/resolucoes-e-decisoes/</a:t>
            </a:r>
            <a:r>
              <a:rPr lang="pt-BR"/>
              <a:t>. Acesso em: 03 de maio de 2022.</a:t>
            </a:r>
            <a:endParaRPr/>
          </a:p>
        </p:txBody>
      </p:sp>
      <p:pic>
        <p:nvPicPr>
          <p:cNvPr id="539" name="Google Shape;539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22050" y="757925"/>
            <a:ext cx="3883469" cy="421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65"/>
          <p:cNvSpPr txBox="1"/>
          <p:nvPr>
            <p:ph type="title"/>
          </p:nvPr>
        </p:nvSpPr>
        <p:spPr>
          <a:xfrm>
            <a:off x="98250" y="-76200"/>
            <a:ext cx="9711000" cy="87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Autoavaliação docente - Participação percentual</a:t>
            </a:r>
            <a:endParaRPr b="1"/>
          </a:p>
        </p:txBody>
      </p:sp>
      <p:sp>
        <p:nvSpPr>
          <p:cNvPr id="545" name="Google Shape;545;p6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546" name="Google Shape;546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5363" y="793800"/>
            <a:ext cx="6021675" cy="34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65"/>
          <p:cNvSpPr/>
          <p:nvPr/>
        </p:nvSpPr>
        <p:spPr>
          <a:xfrm>
            <a:off x="403750" y="4273875"/>
            <a:ext cx="8004900" cy="676500"/>
          </a:xfrm>
          <a:prstGeom prst="trapezoid">
            <a:avLst>
              <a:gd fmla="val 25000" name="adj"/>
            </a:avLst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700">
                <a:solidFill>
                  <a:schemeClr val="lt1"/>
                </a:solidFill>
              </a:rPr>
              <a:t>A participação na avaliação (medida pelo percentual de respondentes) é maior no litoral do que na UFRGS como um todo.</a:t>
            </a:r>
            <a:endParaRPr b="1" sz="17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6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53" name="Google Shape;553;p66"/>
          <p:cNvSpPr txBox="1"/>
          <p:nvPr>
            <p:ph type="title"/>
          </p:nvPr>
        </p:nvSpPr>
        <p:spPr>
          <a:xfrm>
            <a:off x="75" y="16350"/>
            <a:ext cx="9144000" cy="602700"/>
          </a:xfrm>
          <a:prstGeom prst="rect">
            <a:avLst/>
          </a:prstGeom>
          <a:solidFill>
            <a:srgbClr val="B02C20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/>
              <a:t>Autoavaliação docente: Evolução das notas médias gerais</a:t>
            </a:r>
            <a:endParaRPr sz="2600"/>
          </a:p>
        </p:txBody>
      </p:sp>
      <p:pic>
        <p:nvPicPr>
          <p:cNvPr id="554" name="Google Shape;554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2575" y="864650"/>
            <a:ext cx="6383750" cy="36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66"/>
          <p:cNvSpPr/>
          <p:nvPr/>
        </p:nvSpPr>
        <p:spPr>
          <a:xfrm>
            <a:off x="403750" y="4556850"/>
            <a:ext cx="8261400" cy="491700"/>
          </a:xfrm>
          <a:prstGeom prst="trapezoid">
            <a:avLst>
              <a:gd fmla="val 25000" name="adj"/>
            </a:avLst>
          </a:prstGeom>
          <a:solidFill>
            <a:srgbClr val="35353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lt1"/>
                </a:solidFill>
              </a:rPr>
              <a:t>Notas da UFRGS Litoral são excelentes (entre 4 e 5), porém relativamente mais baixas que as da UFRGS como um todo.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556" name="Google Shape;556;p66"/>
          <p:cNvSpPr/>
          <p:nvPr/>
        </p:nvSpPr>
        <p:spPr>
          <a:xfrm>
            <a:off x="1342575" y="1771300"/>
            <a:ext cx="281700" cy="1730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67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Autoavaliação docente: Campus Litoral Norte - Total</a:t>
            </a:r>
            <a:endParaRPr/>
          </a:p>
        </p:txBody>
      </p:sp>
      <p:sp>
        <p:nvSpPr>
          <p:cNvPr id="562" name="Google Shape;562;p6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graphicFrame>
        <p:nvGraphicFramePr>
          <p:cNvPr id="563" name="Google Shape;563;p67"/>
          <p:cNvGraphicFramePr/>
          <p:nvPr/>
        </p:nvGraphicFramePr>
        <p:xfrm>
          <a:off x="271050" y="619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{26F1D69B-EA51-4518-918F-95DF87E2CA02}</a:tableStyleId>
              </a:tblPr>
              <a:tblGrid>
                <a:gridCol w="2063125"/>
                <a:gridCol w="2063125"/>
                <a:gridCol w="2063125"/>
                <a:gridCol w="2063125"/>
              </a:tblGrid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Semestre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Média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Desvio Padrão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 Respondentes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2016-2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0,67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86,05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2017-1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4,69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0,64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65,96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2017-2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0,55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2018-1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4,73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0,59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73,77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2018-2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0,56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80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2019-1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4,75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0,52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70,11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2019-2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0,58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77,32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2020-1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0,54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79,17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2020-2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68,42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2021-1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4,76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0,6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60,82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2021-2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4,8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0,57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69,57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68"/>
          <p:cNvSpPr txBox="1"/>
          <p:nvPr>
            <p:ph type="title"/>
          </p:nvPr>
        </p:nvSpPr>
        <p:spPr>
          <a:xfrm>
            <a:off x="525150" y="509725"/>
            <a:ext cx="1807500" cy="20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6</a:t>
            </a:r>
            <a:r>
              <a:rPr lang="pt-BR"/>
              <a:t>.</a:t>
            </a:r>
            <a:endParaRPr/>
          </a:p>
        </p:txBody>
      </p:sp>
      <p:sp>
        <p:nvSpPr>
          <p:cNvPr id="569" name="Google Shape;569;p68"/>
          <p:cNvSpPr txBox="1"/>
          <p:nvPr>
            <p:ph idx="12" type="sldNum"/>
          </p:nvPr>
        </p:nvSpPr>
        <p:spPr>
          <a:xfrm>
            <a:off x="8054558" y="5097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70" name="Google Shape;570;p68"/>
          <p:cNvSpPr txBox="1"/>
          <p:nvPr>
            <p:ph idx="2" type="ctrTitle"/>
          </p:nvPr>
        </p:nvSpPr>
        <p:spPr>
          <a:xfrm>
            <a:off x="525150" y="2579575"/>
            <a:ext cx="8078100" cy="12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Diagnóstico de fragilidades e potencialidades: propondo melhorias para a Unidade e para os cursos </a:t>
            </a:r>
            <a:endParaRPr/>
          </a:p>
        </p:txBody>
      </p:sp>
      <p:pic>
        <p:nvPicPr>
          <p:cNvPr id="571" name="Google Shape;571;p68"/>
          <p:cNvPicPr preferRelativeResize="0"/>
          <p:nvPr/>
        </p:nvPicPr>
        <p:blipFill rotWithShape="1">
          <a:blip r:embed="rId3">
            <a:alphaModFix/>
          </a:blip>
          <a:srcRect b="59201" l="28961" r="36350" t="0"/>
          <a:stretch/>
        </p:blipFill>
        <p:spPr>
          <a:xfrm>
            <a:off x="7524453" y="1535725"/>
            <a:ext cx="1078798" cy="101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69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Diagnóstico e proposições: Cadernos de Avaliação</a:t>
            </a:r>
            <a:endParaRPr/>
          </a:p>
        </p:txBody>
      </p:sp>
      <p:sp>
        <p:nvSpPr>
          <p:cNvPr id="577" name="Google Shape;577;p6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78" name="Google Shape;578;p69"/>
          <p:cNvSpPr txBox="1"/>
          <p:nvPr/>
        </p:nvSpPr>
        <p:spPr>
          <a:xfrm>
            <a:off x="98250" y="4524450"/>
            <a:ext cx="89739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/>
              <a:t>Capa dos Cadernos de Avaliação: disponível em: </a:t>
            </a:r>
            <a:r>
              <a:rPr lang="pt-BR" sz="1200" u="sng">
                <a:solidFill>
                  <a:schemeClr val="hlink"/>
                </a:solidFill>
                <a:hlinkClick r:id="rId3"/>
              </a:rPr>
              <a:t>https://www.ufrgs.br/naulitoral/download/cadernos-de-avaliacao-ufrgs-litoral/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579" name="Google Shape;579;p69"/>
          <p:cNvSpPr txBox="1"/>
          <p:nvPr/>
        </p:nvSpPr>
        <p:spPr>
          <a:xfrm>
            <a:off x="233450" y="911650"/>
            <a:ext cx="15600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Em 2020, o NAU Litoral participou da publicação dos Cadernos de Avaliação: Resultados da UFRGS no contexto dos NAUs.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 publicação contendo 37 páginas está disponível para download.</a:t>
            </a:r>
            <a:endParaRPr/>
          </a:p>
        </p:txBody>
      </p:sp>
      <p:pic>
        <p:nvPicPr>
          <p:cNvPr id="580" name="Google Shape;580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2646" y="844100"/>
            <a:ext cx="6442204" cy="36197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70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Diagnóstico e proposições: SUGESTÕES DE NOVOS CURSOS</a:t>
            </a:r>
            <a:endParaRPr/>
          </a:p>
        </p:txBody>
      </p:sp>
      <p:sp>
        <p:nvSpPr>
          <p:cNvPr id="586" name="Google Shape;586;p7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87" name="Google Shape;587;p70"/>
          <p:cNvSpPr txBox="1"/>
          <p:nvPr/>
        </p:nvSpPr>
        <p:spPr>
          <a:xfrm>
            <a:off x="98250" y="1068425"/>
            <a:ext cx="3221400" cy="30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300">
                <a:latin typeface="Roboto"/>
                <a:ea typeface="Roboto"/>
                <a:cs typeface="Roboto"/>
                <a:sym typeface="Roboto"/>
              </a:rPr>
              <a:t>Conseguimos gerar resultados práticos para melhorar a gestão da unidade utilizando instrumentos de coleta de dados da UFRGS ou elaborados pelo próprio NAU Litoral.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88" name="Google Shape;588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515" y="865150"/>
            <a:ext cx="4792671" cy="2691837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70"/>
          <p:cNvSpPr txBox="1"/>
          <p:nvPr/>
        </p:nvSpPr>
        <p:spPr>
          <a:xfrm>
            <a:off x="3173000" y="3734725"/>
            <a:ext cx="56253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latin typeface="Roboto"/>
                <a:ea typeface="Roboto"/>
                <a:cs typeface="Roboto"/>
                <a:sym typeface="Roboto"/>
              </a:rPr>
              <a:t>Capa da apresentação “Sugestões de turnos e novos cursos para a UFRGS Litoral”, com 50 slides, publicada em 2019 e que compilava o resultado de 8 levantamentos realizados com instrumentos próprios do NAU Litoral entre 2017-2019.  </a:t>
            </a:r>
            <a:r>
              <a:rPr lang="pt-BR" sz="12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https://www.ufrgs.br/naulitoral/download/novos-cursos/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71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Diagnóstico e proposições</a:t>
            </a:r>
            <a:r>
              <a:rPr lang="pt-BR" sz="2400"/>
              <a:t>: INFORMATIVOS</a:t>
            </a:r>
            <a:endParaRPr/>
          </a:p>
        </p:txBody>
      </p:sp>
      <p:sp>
        <p:nvSpPr>
          <p:cNvPr id="595" name="Google Shape;595;p7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96" name="Google Shape;596;p71"/>
          <p:cNvSpPr txBox="1"/>
          <p:nvPr/>
        </p:nvSpPr>
        <p:spPr>
          <a:xfrm>
            <a:off x="347725" y="619050"/>
            <a:ext cx="7592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700"/>
              <a:t>Informativos com periodicidade anual, impressos em formato de panfleto para agilizar a circulação dos resultados da avaliação</a:t>
            </a:r>
            <a:endParaRPr sz="1700"/>
          </a:p>
        </p:txBody>
      </p:sp>
      <p:pic>
        <p:nvPicPr>
          <p:cNvPr id="597" name="Google Shape;597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250" y="1578948"/>
            <a:ext cx="4075824" cy="2877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0825" y="1548475"/>
            <a:ext cx="4163324" cy="2938550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71"/>
          <p:cNvSpPr txBox="1"/>
          <p:nvPr/>
        </p:nvSpPr>
        <p:spPr>
          <a:xfrm>
            <a:off x="3442875" y="1208875"/>
            <a:ext cx="97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oboto"/>
                <a:ea typeface="Roboto"/>
                <a:cs typeface="Roboto"/>
                <a:sym typeface="Roboto"/>
              </a:rPr>
              <a:t>2019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0" name="Google Shape;600;p71"/>
          <p:cNvSpPr txBox="1"/>
          <p:nvPr/>
        </p:nvSpPr>
        <p:spPr>
          <a:xfrm>
            <a:off x="8093950" y="1208875"/>
            <a:ext cx="97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latin typeface="Roboto"/>
                <a:ea typeface="Roboto"/>
                <a:cs typeface="Roboto"/>
                <a:sym typeface="Roboto"/>
              </a:rPr>
              <a:t>2020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1" name="Google Shape;601;p71"/>
          <p:cNvSpPr txBox="1"/>
          <p:nvPr/>
        </p:nvSpPr>
        <p:spPr>
          <a:xfrm>
            <a:off x="2634125" y="4595125"/>
            <a:ext cx="4163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 u="sng">
                <a:solidFill>
                  <a:schemeClr val="hlink"/>
                </a:solidFill>
                <a:hlinkClick r:id="rId5"/>
              </a:rPr>
              <a:t>https://www.ufrgs.br/naulitoral/?s=informativo</a:t>
            </a:r>
            <a:endParaRPr b="1" sz="13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72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/>
              <a:t>Diagnóstico e proposições: MELHORIAS NO ENSINO REMOTO</a:t>
            </a:r>
            <a:endParaRPr/>
          </a:p>
        </p:txBody>
      </p:sp>
      <p:sp>
        <p:nvSpPr>
          <p:cNvPr id="607" name="Google Shape;607;p7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608" name="Google Shape;608;p72"/>
          <p:cNvSpPr txBox="1"/>
          <p:nvPr/>
        </p:nvSpPr>
        <p:spPr>
          <a:xfrm>
            <a:off x="98250" y="4524450"/>
            <a:ext cx="8751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/>
              <a:t>Capa do relatório elaborado pelo NAU Litoral e da apresentação/live realizada pelo professor Eneas Konzen em 2021. </a:t>
            </a:r>
            <a:r>
              <a:rPr lang="pt-BR" sz="1200"/>
              <a:t>Mais em </a:t>
            </a:r>
            <a:r>
              <a:rPr lang="pt-BR" sz="1200" u="sng">
                <a:solidFill>
                  <a:schemeClr val="hlink"/>
                </a:solidFill>
                <a:hlinkClick r:id="rId3"/>
              </a:rPr>
              <a:t>https://www.ufrgs.br/naulitoral/document-tag/ensino-remoto-emergencial/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609" name="Google Shape;609;p72"/>
          <p:cNvSpPr txBox="1"/>
          <p:nvPr/>
        </p:nvSpPr>
        <p:spPr>
          <a:xfrm>
            <a:off x="233450" y="911650"/>
            <a:ext cx="15600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Durante a pandemia de Covid-19 o NAU contribuiu levantando dados sobre as condições de vida dos estudantes durante o Ensino Remoto Emergencial.</a:t>
            </a:r>
            <a:endParaRPr/>
          </a:p>
        </p:txBody>
      </p:sp>
      <p:pic>
        <p:nvPicPr>
          <p:cNvPr id="610" name="Google Shape;610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75383" y="1656900"/>
            <a:ext cx="2832601" cy="2832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93438" y="911650"/>
            <a:ext cx="2541315" cy="360060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12" name="Google Shape;612;p72"/>
          <p:cNvSpPr txBox="1"/>
          <p:nvPr/>
        </p:nvSpPr>
        <p:spPr>
          <a:xfrm>
            <a:off x="5278725" y="790650"/>
            <a:ext cx="24879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Os resultados foram amplamente divulgados e aplicados na gestão.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7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618" name="Google Shape;618;p73"/>
          <p:cNvSpPr/>
          <p:nvPr/>
        </p:nvSpPr>
        <p:spPr>
          <a:xfrm>
            <a:off x="-50850" y="7"/>
            <a:ext cx="9144000" cy="5143500"/>
          </a:xfrm>
          <a:prstGeom prst="rect">
            <a:avLst/>
          </a:prstGeom>
          <a:solidFill>
            <a:srgbClr val="D8E2F3"/>
          </a:solidFill>
          <a:ln cap="flat" cmpd="sng" w="57150">
            <a:solidFill>
              <a:srgbClr val="FECD8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p73"/>
          <p:cNvSpPr txBox="1"/>
          <p:nvPr/>
        </p:nvSpPr>
        <p:spPr>
          <a:xfrm>
            <a:off x="54721" y="-20807"/>
            <a:ext cx="91275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Gestão 2021/2024 </a:t>
            </a:r>
            <a:endParaRPr sz="1100"/>
          </a:p>
        </p:txBody>
      </p:sp>
      <p:sp>
        <p:nvSpPr>
          <p:cNvPr id="620" name="Google Shape;620;p73"/>
          <p:cNvSpPr/>
          <p:nvPr/>
        </p:nvSpPr>
        <p:spPr>
          <a:xfrm>
            <a:off x="3468618" y="3810566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25" spcFirstLastPara="1" rIns="91425" wrap="square" tIns="457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1" name="Google Shape;621;p73"/>
          <p:cNvSpPr txBox="1"/>
          <p:nvPr/>
        </p:nvSpPr>
        <p:spPr>
          <a:xfrm>
            <a:off x="2479592" y="2730702"/>
            <a:ext cx="24945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622" name="Google Shape;622;p73"/>
          <p:cNvSpPr txBox="1"/>
          <p:nvPr/>
        </p:nvSpPr>
        <p:spPr>
          <a:xfrm>
            <a:off x="1381922" y="4234861"/>
            <a:ext cx="2353200" cy="7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dk1"/>
                </a:solidFill>
              </a:rPr>
              <a:t>Luiza Ferreira</a:t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Bolsista, discente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Eng. de Serviços </a:t>
            </a:r>
            <a:r>
              <a:rPr lang="pt-B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UFRGS</a:t>
            </a:r>
            <a:endParaRPr sz="1100"/>
          </a:p>
        </p:txBody>
      </p:sp>
      <p:sp>
        <p:nvSpPr>
          <p:cNvPr id="623" name="Google Shape;623;p73"/>
          <p:cNvSpPr txBox="1"/>
          <p:nvPr/>
        </p:nvSpPr>
        <p:spPr>
          <a:xfrm>
            <a:off x="7330325" y="3912300"/>
            <a:ext cx="1692600" cy="9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Profa. Jussanã C. de</a:t>
            </a:r>
            <a:r>
              <a:rPr lang="pt-BR" sz="800"/>
              <a:t> </a:t>
            </a:r>
            <a:r>
              <a:rPr b="1" lang="pt-BR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P. Marques</a:t>
            </a:r>
            <a:endParaRPr sz="8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Profa. aposentada,</a:t>
            </a:r>
            <a:endParaRPr sz="8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representante do CPERS</a:t>
            </a:r>
            <a:endParaRPr sz="800"/>
          </a:p>
        </p:txBody>
      </p:sp>
      <p:sp>
        <p:nvSpPr>
          <p:cNvPr id="624" name="Google Shape;624;p73"/>
          <p:cNvSpPr/>
          <p:nvPr/>
        </p:nvSpPr>
        <p:spPr>
          <a:xfrm>
            <a:off x="3621018" y="3962966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25" spcFirstLastPara="1" rIns="91425" wrap="square" tIns="457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5" name="Google Shape;625;p73"/>
          <p:cNvPicPr preferRelativeResize="0"/>
          <p:nvPr/>
        </p:nvPicPr>
        <p:blipFill rotWithShape="1">
          <a:blip r:embed="rId3">
            <a:alphaModFix/>
          </a:blip>
          <a:srcRect b="0" l="0" r="31986" t="0"/>
          <a:stretch/>
        </p:blipFill>
        <p:spPr>
          <a:xfrm>
            <a:off x="7602468" y="2519273"/>
            <a:ext cx="1194900" cy="13209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26" name="Google Shape;626;p73"/>
          <p:cNvSpPr txBox="1"/>
          <p:nvPr/>
        </p:nvSpPr>
        <p:spPr>
          <a:xfrm>
            <a:off x="1813426" y="2700585"/>
            <a:ext cx="1399200" cy="9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600">
                <a:solidFill>
                  <a:schemeClr val="dk1"/>
                </a:solidFill>
              </a:rPr>
              <a:t>Lucas </a:t>
            </a:r>
            <a:endParaRPr b="1" sz="1600">
              <a:solidFill>
                <a:schemeClr val="dk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1600">
                <a:solidFill>
                  <a:schemeClr val="dk1"/>
                </a:solidFill>
              </a:rPr>
              <a:t>Thalheimer</a:t>
            </a:r>
            <a:endParaRPr b="1" sz="16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C</a:t>
            </a:r>
            <a:r>
              <a:rPr lang="pt-B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oordenador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Substitut</a:t>
            </a:r>
            <a:r>
              <a:rPr lang="pt-BR">
                <a:solidFill>
                  <a:schemeClr val="dk1"/>
                </a:solidFill>
              </a:rPr>
              <a:t>o</a:t>
            </a:r>
            <a:endParaRPr sz="1100"/>
          </a:p>
        </p:txBody>
      </p:sp>
      <p:sp>
        <p:nvSpPr>
          <p:cNvPr id="627" name="Google Shape;627;p73"/>
          <p:cNvSpPr txBox="1"/>
          <p:nvPr/>
        </p:nvSpPr>
        <p:spPr>
          <a:xfrm>
            <a:off x="1466299" y="520100"/>
            <a:ext cx="25524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Membros docentes </a:t>
            </a:r>
            <a:endParaRPr sz="1100"/>
          </a:p>
        </p:txBody>
      </p:sp>
      <p:sp>
        <p:nvSpPr>
          <p:cNvPr id="628" name="Google Shape;628;p73"/>
          <p:cNvSpPr txBox="1"/>
          <p:nvPr/>
        </p:nvSpPr>
        <p:spPr>
          <a:xfrm>
            <a:off x="151846" y="2173079"/>
            <a:ext cx="53373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Membros técnico-administrativos</a:t>
            </a:r>
            <a:endParaRPr sz="1100"/>
          </a:p>
        </p:txBody>
      </p:sp>
      <p:sp>
        <p:nvSpPr>
          <p:cNvPr id="629" name="Google Shape;629;p73"/>
          <p:cNvSpPr txBox="1"/>
          <p:nvPr/>
        </p:nvSpPr>
        <p:spPr>
          <a:xfrm>
            <a:off x="1694373" y="1239835"/>
            <a:ext cx="1728300" cy="7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Prof. Ricardo </a:t>
            </a:r>
            <a:endParaRPr sz="10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Dagnino</a:t>
            </a:r>
            <a:endParaRPr b="1"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 sz="1300">
                <a:solidFill>
                  <a:schemeClr val="dk1"/>
                </a:solidFill>
              </a:rPr>
              <a:t>Coordenador</a:t>
            </a:r>
            <a:endParaRPr b="1" sz="1500">
              <a:solidFill>
                <a:schemeClr val="dk1"/>
              </a:solidFill>
            </a:endParaRPr>
          </a:p>
        </p:txBody>
      </p:sp>
      <p:sp>
        <p:nvSpPr>
          <p:cNvPr id="630" name="Google Shape;630;p73"/>
          <p:cNvSpPr txBox="1"/>
          <p:nvPr/>
        </p:nvSpPr>
        <p:spPr>
          <a:xfrm>
            <a:off x="5377122" y="1281650"/>
            <a:ext cx="23532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Profa. </a:t>
            </a:r>
            <a:r>
              <a:rPr b="1" lang="pt-BR" sz="1600">
                <a:solidFill>
                  <a:schemeClr val="dk1"/>
                </a:solidFill>
              </a:rPr>
              <a:t>Rossana Soletti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1" name="Google Shape;631;p73"/>
          <p:cNvSpPr txBox="1"/>
          <p:nvPr/>
        </p:nvSpPr>
        <p:spPr>
          <a:xfrm>
            <a:off x="4689928" y="2753125"/>
            <a:ext cx="24945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1700">
                <a:solidFill>
                  <a:schemeClr val="dk1"/>
                </a:solidFill>
              </a:rPr>
              <a:t>D</a:t>
            </a:r>
            <a:r>
              <a:rPr b="1" i="1" lang="pt-BR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iscentes</a:t>
            </a:r>
            <a:endParaRPr sz="1100"/>
          </a:p>
        </p:txBody>
      </p:sp>
      <p:sp>
        <p:nvSpPr>
          <p:cNvPr id="632" name="Google Shape;632;p73"/>
          <p:cNvSpPr txBox="1"/>
          <p:nvPr/>
        </p:nvSpPr>
        <p:spPr>
          <a:xfrm>
            <a:off x="7172258" y="1903231"/>
            <a:ext cx="2010000" cy="5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Representação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externa</a:t>
            </a:r>
            <a:endParaRPr sz="1100"/>
          </a:p>
        </p:txBody>
      </p:sp>
      <p:pic>
        <p:nvPicPr>
          <p:cNvPr id="633" name="Google Shape;633;p73"/>
          <p:cNvPicPr preferRelativeResize="0"/>
          <p:nvPr/>
        </p:nvPicPr>
        <p:blipFill rotWithShape="1">
          <a:blip r:embed="rId4">
            <a:alphaModFix/>
          </a:blip>
          <a:srcRect b="32606" l="0" r="30167" t="28788"/>
          <a:stretch/>
        </p:blipFill>
        <p:spPr>
          <a:xfrm>
            <a:off x="6928018" y="223358"/>
            <a:ext cx="2094942" cy="92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p73"/>
          <p:cNvSpPr txBox="1"/>
          <p:nvPr/>
        </p:nvSpPr>
        <p:spPr>
          <a:xfrm>
            <a:off x="3859272" y="4323425"/>
            <a:ext cx="14514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dk1"/>
                </a:solidFill>
              </a:rPr>
              <a:t>Luiz Carlos Brandão</a:t>
            </a:r>
            <a:r>
              <a:rPr b="1" lang="pt-BR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Discente BICT</a:t>
            </a:r>
            <a:endParaRPr sz="1100"/>
          </a:p>
        </p:txBody>
      </p:sp>
      <p:sp>
        <p:nvSpPr>
          <p:cNvPr id="635" name="Google Shape;635;p73"/>
          <p:cNvSpPr txBox="1"/>
          <p:nvPr/>
        </p:nvSpPr>
        <p:spPr>
          <a:xfrm>
            <a:off x="5083815" y="4475817"/>
            <a:ext cx="23532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dk1"/>
                </a:solidFill>
              </a:rPr>
              <a:t>Solange Murta</a:t>
            </a:r>
            <a:endParaRPr b="1" sz="1600">
              <a:solidFill>
                <a:schemeClr val="dk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Pós-graduação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636" name="Google Shape;636;p73"/>
          <p:cNvPicPr preferRelativeResize="0"/>
          <p:nvPr/>
        </p:nvPicPr>
        <p:blipFill rotWithShape="1">
          <a:blip r:embed="rId5">
            <a:alphaModFix/>
          </a:blip>
          <a:srcRect b="0" l="7691" r="7691" t="0"/>
          <a:stretch/>
        </p:blipFill>
        <p:spPr>
          <a:xfrm>
            <a:off x="461601" y="819677"/>
            <a:ext cx="1004700" cy="11106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37" name="Google Shape;637;p73"/>
          <p:cNvPicPr preferRelativeResize="0"/>
          <p:nvPr/>
        </p:nvPicPr>
        <p:blipFill rotWithShape="1">
          <a:blip r:embed="rId6">
            <a:alphaModFix/>
          </a:blip>
          <a:srcRect b="0" l="16079" r="16073" t="0"/>
          <a:stretch/>
        </p:blipFill>
        <p:spPr>
          <a:xfrm>
            <a:off x="5791931" y="3154923"/>
            <a:ext cx="1194900" cy="1320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38" name="Google Shape;638;p73"/>
          <p:cNvPicPr preferRelativeResize="0"/>
          <p:nvPr/>
        </p:nvPicPr>
        <p:blipFill rotWithShape="1">
          <a:blip r:embed="rId7">
            <a:alphaModFix/>
          </a:blip>
          <a:srcRect b="5869" l="0" r="0" t="5861"/>
          <a:stretch/>
        </p:blipFill>
        <p:spPr>
          <a:xfrm>
            <a:off x="4115768" y="819673"/>
            <a:ext cx="1194900" cy="1320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39" name="Google Shape;639;p73"/>
          <p:cNvPicPr preferRelativeResize="0"/>
          <p:nvPr/>
        </p:nvPicPr>
        <p:blipFill rotWithShape="1">
          <a:blip r:embed="rId8">
            <a:alphaModFix/>
          </a:blip>
          <a:srcRect b="17048" l="0" r="0" t="17048"/>
          <a:stretch/>
        </p:blipFill>
        <p:spPr>
          <a:xfrm>
            <a:off x="560131" y="2536486"/>
            <a:ext cx="1194900" cy="1320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40" name="Google Shape;640;p73"/>
          <p:cNvPicPr preferRelativeResize="0"/>
          <p:nvPr/>
        </p:nvPicPr>
        <p:blipFill rotWithShape="1">
          <a:blip r:embed="rId9">
            <a:alphaModFix/>
          </a:blip>
          <a:srcRect b="0" l="4767" r="4767" t="0"/>
          <a:stretch/>
        </p:blipFill>
        <p:spPr>
          <a:xfrm>
            <a:off x="394601" y="4032906"/>
            <a:ext cx="1004700" cy="1110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41" name="Google Shape;641;p73"/>
          <p:cNvSpPr txBox="1"/>
          <p:nvPr/>
        </p:nvSpPr>
        <p:spPr>
          <a:xfrm>
            <a:off x="1278925" y="3889875"/>
            <a:ext cx="23532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1700">
                <a:solidFill>
                  <a:schemeClr val="dk1"/>
                </a:solidFill>
              </a:rPr>
              <a:t>Bolsista</a:t>
            </a:r>
            <a:endParaRPr sz="1100"/>
          </a:p>
        </p:txBody>
      </p:sp>
      <p:sp>
        <p:nvSpPr>
          <p:cNvPr id="642" name="Google Shape;642;p73"/>
          <p:cNvSpPr txBox="1"/>
          <p:nvPr>
            <p:ph idx="12" type="sldNum"/>
          </p:nvPr>
        </p:nvSpPr>
        <p:spPr>
          <a:xfrm>
            <a:off x="8269375" y="4904999"/>
            <a:ext cx="572400" cy="2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40000" lnSpcReduction="1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643" name="Google Shape;643;p73"/>
          <p:cNvPicPr preferRelativeResize="0"/>
          <p:nvPr/>
        </p:nvPicPr>
        <p:blipFill rotWithShape="1">
          <a:blip r:embed="rId10">
            <a:alphaModFix/>
          </a:blip>
          <a:srcRect b="0" l="11921" r="10414" t="0"/>
          <a:stretch/>
        </p:blipFill>
        <p:spPr>
          <a:xfrm>
            <a:off x="4018800" y="3097025"/>
            <a:ext cx="1004700" cy="12264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